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92" r:id="rId4"/>
    <p:sldId id="306" r:id="rId5"/>
    <p:sldId id="2544" r:id="rId6"/>
    <p:sldId id="294" r:id="rId7"/>
    <p:sldId id="265" r:id="rId8"/>
    <p:sldId id="270" r:id="rId9"/>
    <p:sldId id="313" r:id="rId10"/>
    <p:sldId id="269" r:id="rId11"/>
  </p:sldIdLst>
  <p:sldSz cx="12188825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CC99"/>
    <a:srgbClr val="CC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220"/>
    <p:restoredTop sz="94721" autoAdjust="0"/>
  </p:normalViewPr>
  <p:slideViewPr>
    <p:cSldViewPr showGuides="1">
      <p:cViewPr varScale="1">
        <p:scale>
          <a:sx n="73" d="100"/>
          <a:sy n="73" d="100"/>
        </p:scale>
        <p:origin x="-780" y="-102"/>
      </p:cViewPr>
      <p:guideLst>
        <p:guide orient="horz" pos="217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3728866716284054E-2"/>
          <c:y val="4.0254389298844603E-2"/>
          <c:w val="0.81254198325571103"/>
          <c:h val="0.826414832287304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8F-423A-A483-3472A080FC0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8F-423A-A483-3472A080FC0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8F-423A-A483-3472A080FC0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8F-423A-A483-3472A080FC0B}"/>
              </c:ext>
            </c:extLst>
          </c:dPt>
          <c:cat>
            <c:strRef>
              <c:f>Sheet1!$A$2:$A$5</c:f>
              <c:strCache>
                <c:ptCount val="4"/>
                <c:pt idx="0">
                  <c:v>1 кв.</c:v>
                </c:pt>
                <c:pt idx="1">
                  <c:v>2 кв.</c:v>
                </c:pt>
                <c:pt idx="2">
                  <c:v>3 кв.</c:v>
                </c:pt>
                <c:pt idx="3">
                  <c:v>4 кв.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8F-423A-A483-3472A080FC0B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 noProof="1" dirty="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8EEA-DE0C-41D3-B4F7-1894427CE0B0}" type="doc">
      <dgm:prSet loTypeId="urn:microsoft.com/office/officeart/2005/8/layout/vProcess5" loCatId="process" qsTypeId="urn:microsoft.com/office/officeart/2005/8/quickstyle/simple5#1" qsCatId="simple" csTypeId="urn:microsoft.com/office/officeart/2005/8/colors/accent0_2#1" csCatId="mainScheme" phldr="1"/>
      <dgm:spPr/>
      <dgm:t>
        <a:bodyPr rtlCol="0"/>
        <a:lstStyle/>
        <a:p>
          <a:pPr rtl="0"/>
          <a:endParaRPr lang="en-US"/>
        </a:p>
      </dgm:t>
    </dgm:pt>
    <dgm:pt modelId="{2D67BA48-A9CD-4D21-BE19-1983971FF114}">
      <dgm:prSet custT="1"/>
      <dgm:spPr>
        <a:noFill/>
      </dgm:spPr>
      <dgm:t>
        <a:bodyPr rtlCol="0"/>
        <a:lstStyle/>
        <a:p>
          <a:pPr rtl="0" eaLnBrk="1" latinLnBrk="0"/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19CE4-1272-4DEB-AA4F-CEDE9B6ABC96}" type="parTrans" cxnId="{00EB1689-AAD4-4626-BC8D-E543DD57F07F}">
      <dgm:prSet/>
      <dgm:spPr/>
      <dgm:t>
        <a:bodyPr rtlCol="0"/>
        <a:lstStyle/>
        <a:p>
          <a:pPr rtl="0"/>
          <a:endParaRPr lang="ru-RU" noProof="0" dirty="0"/>
        </a:p>
      </dgm:t>
    </dgm:pt>
    <dgm:pt modelId="{05202289-7393-43EF-AF97-4A6E6730B3E7}" type="sibTrans" cxnId="{00EB1689-AAD4-4626-BC8D-E543DD57F07F}">
      <dgm:prSet/>
      <dgm:spPr>
        <a:noFill/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18E9B599-1100-3D40-BE3E-219ECDF7C420}">
      <dgm:prSet custT="1"/>
      <dgm:spPr>
        <a:noFill/>
      </dgm:spPr>
      <dgm:t>
        <a:bodyPr/>
        <a:lstStyle/>
        <a:p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5CF3C8-4B1A-A24E-8F34-2E16F0DAD962}" type="sibTrans" cxnId="{15B68A85-9F4B-DE45-B5AB-AD5B7155DAB5}">
      <dgm:prSet/>
      <dgm:spPr/>
      <dgm:t>
        <a:bodyPr/>
        <a:lstStyle/>
        <a:p>
          <a:endParaRPr lang="ru-RU"/>
        </a:p>
      </dgm:t>
    </dgm:pt>
    <dgm:pt modelId="{9134C204-CD2E-DB4B-9888-5C9260CBC285}" type="parTrans" cxnId="{15B68A85-9F4B-DE45-B5AB-AD5B7155DAB5}">
      <dgm:prSet/>
      <dgm:spPr/>
      <dgm:t>
        <a:bodyPr/>
        <a:lstStyle/>
        <a:p>
          <a:endParaRPr lang="ru-RU"/>
        </a:p>
      </dgm:t>
    </dgm:pt>
    <dgm:pt modelId="{75686425-0AC4-4B07-80C0-FCEC8C0B6834}">
      <dgm:prSet custT="1"/>
      <dgm:spPr>
        <a:solidFill>
          <a:srgbClr val="FFFFCC"/>
        </a:solidFill>
      </dgm:spPr>
      <dgm:t>
        <a:bodyPr rtlCol="0"/>
        <a:lstStyle/>
        <a:p>
          <a:pPr rtl="0" eaLnBrk="1" latinLnBrk="0"/>
          <a:r>
            <a:rPr lang="ru-RU" sz="2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- </a:t>
          </a:r>
          <a:r>
            <a:rPr lang="en-US" alt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Production of block-modular</a:t>
          </a:r>
          <a:r>
            <a:rPr lang="ru-RU" alt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alt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gas-fired boiler houses</a:t>
          </a:r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8F562-C747-45BE-86CC-F1427EB9E84A}" type="sibTrans" cxnId="{0A55E2F4-0145-414F-BB7B-CF4F9F608EF3}">
      <dgm:prSet/>
      <dgm:spPr>
        <a:noFill/>
        <a:ln>
          <a:noFill/>
        </a:ln>
      </dgm:spPr>
      <dgm:t>
        <a:bodyPr/>
        <a:lstStyle/>
        <a:p>
          <a:pPr rtl="0"/>
          <a:endParaRPr lang="ru-RU" noProof="0" dirty="0"/>
        </a:p>
      </dgm:t>
    </dgm:pt>
    <dgm:pt modelId="{AB2081A5-140C-4D96-966D-EB4D6A4A685A}" type="parTrans" cxnId="{0A55E2F4-0145-414F-BB7B-CF4F9F608EF3}">
      <dgm:prSet/>
      <dgm:spPr/>
      <dgm:t>
        <a:bodyPr rtlCol="0"/>
        <a:lstStyle/>
        <a:p>
          <a:pPr rtl="0"/>
          <a:endParaRPr lang="ru-RU" noProof="0" dirty="0"/>
        </a:p>
      </dgm:t>
    </dgm:pt>
    <dgm:pt modelId="{3B1DE7D8-B2A2-CF4A-A372-7B88AB08C984}" type="pres">
      <dgm:prSet presAssocID="{A2218EEA-DE0C-41D3-B4F7-1894427CE0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9A29D-9BBF-C240-97E2-B71F21E3504B}" type="pres">
      <dgm:prSet presAssocID="{A2218EEA-DE0C-41D3-B4F7-1894427CE0B0}" presName="dummyMaxCanvas" presStyleCnt="0">
        <dgm:presLayoutVars/>
      </dgm:prSet>
      <dgm:spPr/>
    </dgm:pt>
    <dgm:pt modelId="{3CC7D67B-2805-1D49-A517-44FFF1139B10}" type="pres">
      <dgm:prSet presAssocID="{A2218EEA-DE0C-41D3-B4F7-1894427CE0B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244B8-26CD-624A-B537-F1017402639E}" type="pres">
      <dgm:prSet presAssocID="{A2218EEA-DE0C-41D3-B4F7-1894427CE0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555B-EA81-2644-B869-A92D48975FB7}" type="pres">
      <dgm:prSet presAssocID="{A2218EEA-DE0C-41D3-B4F7-1894427CE0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9DD7-8B9F-B347-8564-B2340DEDD43A}" type="pres">
      <dgm:prSet presAssocID="{A2218EEA-DE0C-41D3-B4F7-1894427CE0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4B656-CAC5-894F-89FC-839764CA6FD1}" type="pres">
      <dgm:prSet presAssocID="{A2218EEA-DE0C-41D3-B4F7-1894427CE0B0}" presName="ThreeConn_2-3" presStyleLbl="fgAccFollowNode1" presStyleIdx="1" presStyleCnt="2" custLinFactNeighborX="-12587" custLinFactNeighborY="-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5F713-1992-D746-9BD5-12FC8D564C07}" type="pres">
      <dgm:prSet presAssocID="{A2218EEA-DE0C-41D3-B4F7-1894427CE0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53613-5C4D-5346-8F36-B4F5A57E7EC7}" type="pres">
      <dgm:prSet presAssocID="{A2218EEA-DE0C-41D3-B4F7-1894427CE0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BA520-0673-2F4C-B036-8F2BD21F09C3}" type="pres">
      <dgm:prSet presAssocID="{A2218EEA-DE0C-41D3-B4F7-1894427CE0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548BD-5263-4C47-9D16-23D96D0965C8}" type="presOf" srcId="{75686425-0AC4-4B07-80C0-FCEC8C0B6834}" destId="{3305F713-1992-D746-9BD5-12FC8D564C07}" srcOrd="1" destOrd="0" presId="urn:microsoft.com/office/officeart/2005/8/layout/vProcess5"/>
    <dgm:cxn modelId="{1C01AF00-1220-C74B-86FB-876996225540}" type="presOf" srcId="{18E9B599-1100-3D40-BE3E-219ECDF7C420}" destId="{6821555B-EA81-2644-B869-A92D48975FB7}" srcOrd="0" destOrd="0" presId="urn:microsoft.com/office/officeart/2005/8/layout/vProcess5"/>
    <dgm:cxn modelId="{0A55E2F4-0145-414F-BB7B-CF4F9F608EF3}" srcId="{A2218EEA-DE0C-41D3-B4F7-1894427CE0B0}" destId="{75686425-0AC4-4B07-80C0-FCEC8C0B6834}" srcOrd="0" destOrd="0" parTransId="{AB2081A5-140C-4D96-966D-EB4D6A4A685A}" sibTransId="{D578F562-C747-45BE-86CC-F1427EB9E84A}"/>
    <dgm:cxn modelId="{66F41EBC-386A-B44B-9332-00D4F6DCFC00}" type="presOf" srcId="{18E9B599-1100-3D40-BE3E-219ECDF7C420}" destId="{DA3BA520-0673-2F4C-B036-8F2BD21F09C3}" srcOrd="1" destOrd="0" presId="urn:microsoft.com/office/officeart/2005/8/layout/vProcess5"/>
    <dgm:cxn modelId="{F66D3DCD-A829-544D-B43D-ACFAE16C3A26}" type="presOf" srcId="{A2218EEA-DE0C-41D3-B4F7-1894427CE0B0}" destId="{3B1DE7D8-B2A2-CF4A-A372-7B88AB08C984}" srcOrd="0" destOrd="0" presId="urn:microsoft.com/office/officeart/2005/8/layout/vProcess5"/>
    <dgm:cxn modelId="{52DBD877-CD10-EF4D-BFDE-CBE0F6D82783}" type="presOf" srcId="{2D67BA48-A9CD-4D21-BE19-1983971FF114}" destId="{F3253613-5C4D-5346-8F36-B4F5A57E7EC7}" srcOrd="1" destOrd="0" presId="urn:microsoft.com/office/officeart/2005/8/layout/vProcess5"/>
    <dgm:cxn modelId="{EF373E33-60B4-094F-A0F6-6BA19E82A6F8}" type="presOf" srcId="{75686425-0AC4-4B07-80C0-FCEC8C0B6834}" destId="{3CC7D67B-2805-1D49-A517-44FFF1139B10}" srcOrd="0" destOrd="0" presId="urn:microsoft.com/office/officeart/2005/8/layout/vProcess5"/>
    <dgm:cxn modelId="{EEBB0016-7815-7441-9D3F-5F87578E5B05}" type="presOf" srcId="{05202289-7393-43EF-AF97-4A6E6730B3E7}" destId="{A004B656-CAC5-894F-89FC-839764CA6FD1}" srcOrd="0" destOrd="0" presId="urn:microsoft.com/office/officeart/2005/8/layout/vProcess5"/>
    <dgm:cxn modelId="{0B49ADF1-97FB-344A-A178-C3FBBFA9A0E2}" type="presOf" srcId="{2D67BA48-A9CD-4D21-BE19-1983971FF114}" destId="{574244B8-26CD-624A-B537-F1017402639E}" srcOrd="0" destOrd="0" presId="urn:microsoft.com/office/officeart/2005/8/layout/vProcess5"/>
    <dgm:cxn modelId="{F10942C4-DFF7-2544-AE64-9CE18B7428A3}" type="presOf" srcId="{D578F562-C747-45BE-86CC-F1427EB9E84A}" destId="{6BC79DD7-8B9F-B347-8564-B2340DEDD43A}" srcOrd="0" destOrd="0" presId="urn:microsoft.com/office/officeart/2005/8/layout/vProcess5"/>
    <dgm:cxn modelId="{15B68A85-9F4B-DE45-B5AB-AD5B7155DAB5}" srcId="{A2218EEA-DE0C-41D3-B4F7-1894427CE0B0}" destId="{18E9B599-1100-3D40-BE3E-219ECDF7C420}" srcOrd="2" destOrd="0" parTransId="{9134C204-CD2E-DB4B-9888-5C9260CBC285}" sibTransId="{375CF3C8-4B1A-A24E-8F34-2E16F0DAD962}"/>
    <dgm:cxn modelId="{00EB1689-AAD4-4626-BC8D-E543DD57F07F}" srcId="{A2218EEA-DE0C-41D3-B4F7-1894427CE0B0}" destId="{2D67BA48-A9CD-4D21-BE19-1983971FF114}" srcOrd="1" destOrd="0" parTransId="{B2A19CE4-1272-4DEB-AA4F-CEDE9B6ABC96}" sibTransId="{05202289-7393-43EF-AF97-4A6E6730B3E7}"/>
    <dgm:cxn modelId="{6BF2E43D-65AC-8C44-96A4-894F7983971D}" type="presParOf" srcId="{3B1DE7D8-B2A2-CF4A-A372-7B88AB08C984}" destId="{45A9A29D-9BBF-C240-97E2-B71F21E3504B}" srcOrd="0" destOrd="0" presId="urn:microsoft.com/office/officeart/2005/8/layout/vProcess5"/>
    <dgm:cxn modelId="{945F66D3-18F4-F041-B5AF-459031F5CDA1}" type="presParOf" srcId="{3B1DE7D8-B2A2-CF4A-A372-7B88AB08C984}" destId="{3CC7D67B-2805-1D49-A517-44FFF1139B10}" srcOrd="1" destOrd="0" presId="urn:microsoft.com/office/officeart/2005/8/layout/vProcess5"/>
    <dgm:cxn modelId="{0BCD7DF6-58D0-9D4D-BF87-80C6C9E23448}" type="presParOf" srcId="{3B1DE7D8-B2A2-CF4A-A372-7B88AB08C984}" destId="{574244B8-26CD-624A-B537-F1017402639E}" srcOrd="2" destOrd="0" presId="urn:microsoft.com/office/officeart/2005/8/layout/vProcess5"/>
    <dgm:cxn modelId="{929A9A76-69ED-574D-BB15-7BE29D26EF49}" type="presParOf" srcId="{3B1DE7D8-B2A2-CF4A-A372-7B88AB08C984}" destId="{6821555B-EA81-2644-B869-A92D48975FB7}" srcOrd="3" destOrd="0" presId="urn:microsoft.com/office/officeart/2005/8/layout/vProcess5"/>
    <dgm:cxn modelId="{FD77EBDD-BB6F-3445-8544-72F2C5C1EC72}" type="presParOf" srcId="{3B1DE7D8-B2A2-CF4A-A372-7B88AB08C984}" destId="{6BC79DD7-8B9F-B347-8564-B2340DEDD43A}" srcOrd="4" destOrd="0" presId="urn:microsoft.com/office/officeart/2005/8/layout/vProcess5"/>
    <dgm:cxn modelId="{DE256A3B-64BA-0242-B56B-399BBDEFEF4E}" type="presParOf" srcId="{3B1DE7D8-B2A2-CF4A-A372-7B88AB08C984}" destId="{A004B656-CAC5-894F-89FC-839764CA6FD1}" srcOrd="5" destOrd="0" presId="urn:microsoft.com/office/officeart/2005/8/layout/vProcess5"/>
    <dgm:cxn modelId="{FF5098E0-60F3-9244-A430-47A5C243F139}" type="presParOf" srcId="{3B1DE7D8-B2A2-CF4A-A372-7B88AB08C984}" destId="{3305F713-1992-D746-9BD5-12FC8D564C07}" srcOrd="6" destOrd="0" presId="urn:microsoft.com/office/officeart/2005/8/layout/vProcess5"/>
    <dgm:cxn modelId="{7E618E4C-92B6-164A-B6C6-5CFB642C9B72}" type="presParOf" srcId="{3B1DE7D8-B2A2-CF4A-A372-7B88AB08C984}" destId="{F3253613-5C4D-5346-8F36-B4F5A57E7EC7}" srcOrd="7" destOrd="0" presId="urn:microsoft.com/office/officeart/2005/8/layout/vProcess5"/>
    <dgm:cxn modelId="{BF207BED-4F79-0C4F-894A-1BE70C95C3D3}" type="presParOf" srcId="{3B1DE7D8-B2A2-CF4A-A372-7B88AB08C984}" destId="{DA3BA520-0673-2F4C-B036-8F2BD21F09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25A96-8151-494D-83D7-548633672A35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BC17765-719D-CC43-99E5-BF879808C39F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        </a:t>
          </a:r>
          <a:r>
            <a:rPr lang="en-US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Customer: Municipal Administration of Apsheronsky District of the Krasnodar Territory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805483-C312-2849-ADF4-25F47B40B93B}" type="parTrans" cxnId="{3A7DCB28-EA61-234B-886B-78B2E75B5676}">
      <dgm:prSet/>
      <dgm:spPr/>
      <dgm:t>
        <a:bodyPr/>
        <a:lstStyle/>
        <a:p>
          <a:endParaRPr lang="ru-RU"/>
        </a:p>
      </dgm:t>
    </dgm:pt>
    <dgm:pt modelId="{AE66E556-6B58-3E46-A839-2CE9C60E8881}" type="sibTrans" cxnId="{3A7DCB28-EA61-234B-886B-78B2E75B5676}">
      <dgm:prSet/>
      <dgm:spPr/>
      <dgm:t>
        <a:bodyPr/>
        <a:lstStyle/>
        <a:p>
          <a:endParaRPr lang="ru-RU"/>
        </a:p>
      </dgm:t>
    </dgm:pt>
    <dgm:pt modelId="{9F9E1099-501C-5643-B606-D861B2DA6555}" type="pres">
      <dgm:prSet presAssocID="{19725A96-8151-494D-83D7-548633672A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12944-29B4-EB4E-8522-EF189D5559CC}" type="pres">
      <dgm:prSet presAssocID="{ABC17765-719D-CC43-99E5-BF879808C39F}" presName="parentText" presStyleLbl="node1" presStyleIdx="0" presStyleCnt="1" custLinFactNeighborX="491" custLinFactNeighborY="6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163F6-02CE-F041-8B15-FB64139A79C5}" type="presOf" srcId="{19725A96-8151-494D-83D7-548633672A35}" destId="{9F9E1099-501C-5643-B606-D861B2DA6555}" srcOrd="0" destOrd="0" presId="urn:microsoft.com/office/officeart/2005/8/layout/vList2#1"/>
    <dgm:cxn modelId="{3A7DCB28-EA61-234B-886B-78B2E75B5676}" srcId="{19725A96-8151-494D-83D7-548633672A35}" destId="{ABC17765-719D-CC43-99E5-BF879808C39F}" srcOrd="0" destOrd="0" parTransId="{97805483-C312-2849-ADF4-25F47B40B93B}" sibTransId="{AE66E556-6B58-3E46-A839-2CE9C60E8881}"/>
    <dgm:cxn modelId="{58B7049F-E31C-0744-A9B9-5162CB83773F}" type="presOf" srcId="{ABC17765-719D-CC43-99E5-BF879808C39F}" destId="{0D012944-29B4-EB4E-8522-EF189D5559CC}" srcOrd="0" destOrd="0" presId="urn:microsoft.com/office/officeart/2005/8/layout/vList2#1"/>
    <dgm:cxn modelId="{60CCA2BA-E995-984D-B8B6-EE866F786C3E}" type="presParOf" srcId="{9F9E1099-501C-5643-B606-D861B2DA6555}" destId="{0D012944-29B4-EB4E-8522-EF189D5559CC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7D67B-2805-1D49-A517-44FFF1139B10}">
      <dsp:nvSpPr>
        <dsp:cNvPr id="0" name=""/>
        <dsp:cNvSpPr/>
      </dsp:nvSpPr>
      <dsp:spPr>
        <a:xfrm>
          <a:off x="0" y="0"/>
          <a:ext cx="7283609" cy="118813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- </a:t>
          </a:r>
          <a:r>
            <a:rPr lang="en-US" altLang="ru-RU" sz="24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Production of block-modular</a:t>
          </a:r>
          <a:r>
            <a:rPr lang="ru-RU" altLang="ru-RU" sz="24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altLang="ru-RU" sz="24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gas-fired boiler houses</a:t>
          </a:r>
          <a:endParaRPr lang="ru-RU" sz="24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99" y="34799"/>
        <a:ext cx="6001522" cy="1118534"/>
      </dsp:txXfrm>
    </dsp:sp>
    <dsp:sp modelId="{574244B8-26CD-624A-B537-F1017402639E}">
      <dsp:nvSpPr>
        <dsp:cNvPr id="0" name=""/>
        <dsp:cNvSpPr/>
      </dsp:nvSpPr>
      <dsp:spPr>
        <a:xfrm>
          <a:off x="642671" y="1386153"/>
          <a:ext cx="7283609" cy="118813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7470" y="1420952"/>
        <a:ext cx="5799054" cy="1118534"/>
      </dsp:txXfrm>
    </dsp:sp>
    <dsp:sp modelId="{6821555B-EA81-2644-B869-A92D48975FB7}">
      <dsp:nvSpPr>
        <dsp:cNvPr id="0" name=""/>
        <dsp:cNvSpPr/>
      </dsp:nvSpPr>
      <dsp:spPr>
        <a:xfrm>
          <a:off x="1285342" y="2772307"/>
          <a:ext cx="7283609" cy="118813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0141" y="2807106"/>
        <a:ext cx="5799054" cy="1118534"/>
      </dsp:txXfrm>
    </dsp:sp>
    <dsp:sp modelId="{6BC79DD7-8B9F-B347-8564-B2340DEDD43A}">
      <dsp:nvSpPr>
        <dsp:cNvPr id="0" name=""/>
        <dsp:cNvSpPr/>
      </dsp:nvSpPr>
      <dsp:spPr>
        <a:xfrm>
          <a:off x="6511323" y="901000"/>
          <a:ext cx="772285" cy="772285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noProof="0" dirty="0"/>
        </a:p>
      </dsp:txBody>
      <dsp:txXfrm>
        <a:off x="6685087" y="901000"/>
        <a:ext cx="424757" cy="581144"/>
      </dsp:txXfrm>
    </dsp:sp>
    <dsp:sp modelId="{A004B656-CAC5-894F-89FC-839764CA6FD1}">
      <dsp:nvSpPr>
        <dsp:cNvPr id="0" name=""/>
        <dsp:cNvSpPr/>
      </dsp:nvSpPr>
      <dsp:spPr>
        <a:xfrm>
          <a:off x="7056787" y="2232247"/>
          <a:ext cx="772285" cy="772285"/>
        </a:xfrm>
        <a:prstGeom prst="downArrow">
          <a:avLst>
            <a:gd name="adj1" fmla="val 55000"/>
            <a:gd name="adj2" fmla="val 45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noProof="0" dirty="0"/>
        </a:p>
      </dsp:txBody>
      <dsp:txXfrm>
        <a:off x="7230551" y="2232247"/>
        <a:ext cx="424757" cy="581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12944-29B4-EB4E-8522-EF189D5559CC}">
      <dsp:nvSpPr>
        <dsp:cNvPr id="0" name=""/>
        <dsp:cNvSpPr/>
      </dsp:nvSpPr>
      <dsp:spPr>
        <a:xfrm>
          <a:off x="0" y="35299"/>
          <a:ext cx="8064896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        </a:t>
          </a:r>
          <a:r>
            <a:rPr lang="en-US" sz="23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Customer: Municipal Administration of Apsheronsky District of the Krasnodar Territory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50" y="78649"/>
        <a:ext cx="7978196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0.33874</cdr:x>
      <cdr:y>0.28407</cdr:y>
    </cdr:from>
    <cdr:to>
      <cdr:x>0.70596</cdr:x>
      <cdr:y>0.65948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xmlns="" id="{A72BDF5C-5F16-40F6-B117-7A26346D8702}"/>
            </a:ext>
            <a:ext uri="{C183D7F6-B498-43B3-948B-1728B52AA6E4}">
              <adec:decorative xmlns:adec="http://schemas.microsoft.com/office/drawing/2017/decorative" xmlns="" val="1"/>
            </a:ext>
          </a:extLst>
        </cdr:cNvPr>
        <cdr:cNvPicPr>
          <a:picLocks xmlns:a="http://schemas.openxmlformats.org/drawingml/2006/main" noGrp="1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screen">
          <a:extLst>
            <a:ext uri="{28A0092B-C50C-407E-A947-70E740481C1C}">
              <a14:useLocalDpi xmlns:a14="http://schemas.microsoft.com/office/drawing/2010/main" xmlns=""/>
            </a:ext>
            <a:ext uri="{96DAC541-7B7A-43D3-8B79-37D633B846F1}">
              <asvg:svgBlip xmlns:asvg="http://schemas.microsoft.com/office/drawing/2016/SVG/main" xmlns="" r:embed="rId2"/>
            </a:ext>
          </a:extLst>
        </a:blip>
        <a:srcRect xmlns:a="http://schemas.openxmlformats.org/drawingml/2006/main" l="-22179" t="-22322" r="-22179" b="-22322"/>
        <a:stretch xmlns:a="http://schemas.openxmlformats.org/drawingml/2006/main"/>
      </cdr:blipFill>
      <cdr:spPr>
        <a:xfrm xmlns:a="http://schemas.openxmlformats.org/drawingml/2006/main">
          <a:off x="1195652" y="985838"/>
          <a:ext cx="1296169" cy="13028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/>
          </a:solidFill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pPr rtl="0"/>
              <a:t>24.12.2020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24.12.2020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FA0038-7055-434C-B6C4-B8C69565C600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50" y="3735623"/>
            <a:ext cx="5012654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112977"/>
            <a:ext cx="12188824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37115" y="1981199"/>
            <a:ext cx="4388399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 hasCustomPrompt="1"/>
          </p:nvPr>
        </p:nvSpPr>
        <p:spPr>
          <a:xfrm>
            <a:off x="7587543" y="2286000"/>
            <a:ext cx="368712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1" hasCustomPrompt="1"/>
          </p:nvPr>
        </p:nvSpPr>
        <p:spPr>
          <a:xfrm>
            <a:off x="548801" y="3717926"/>
            <a:ext cx="914162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97" y="990600"/>
            <a:ext cx="10802346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48497" y="2667000"/>
            <a:ext cx="10286014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7117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4511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дпись изображения, синий_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7117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990342" y="609600"/>
            <a:ext cx="464699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973" y="3962400"/>
            <a:ext cx="4113728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6322" y="4114800"/>
            <a:ext cx="487553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800"/>
            </a:lvl4pPr>
            <a:lvl5pPr marL="1828165" indent="0" algn="ctr">
              <a:buNone/>
              <a:defRPr sz="1800"/>
            </a:lvl5pPr>
            <a:lvl6pPr marL="2285365" indent="0" algn="ctr">
              <a:buNone/>
              <a:defRPr sz="1800"/>
            </a:lvl6pPr>
            <a:lvl7pPr marL="2742565" indent="0" algn="ctr">
              <a:buNone/>
              <a:defRPr sz="1800"/>
            </a:lvl7pPr>
            <a:lvl8pPr marL="3199130" indent="0" algn="ctr">
              <a:buNone/>
              <a:defRPr sz="1800"/>
            </a:lvl8pPr>
            <a:lvl9pPr marL="365633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0742" y="4840121"/>
            <a:ext cx="1219200" cy="225759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7732" y="4840122"/>
            <a:ext cx="1219200" cy="225759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/>
          <p:cNvSpPr/>
          <p:nvPr userDrawn="1"/>
        </p:nvSpPr>
        <p:spPr>
          <a:xfrm>
            <a:off x="3175131" y="0"/>
            <a:ext cx="9013695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sz="1800" noProof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12188825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97" y="990600"/>
            <a:ext cx="10802346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28625" y="6339840"/>
            <a:ext cx="302202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: Фигура 8"/>
          <p:cNvSpPr/>
          <p:nvPr userDrawn="1"/>
        </p:nvSpPr>
        <p:spPr>
          <a:xfrm>
            <a:off x="0" y="0"/>
            <a:ext cx="8327117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зо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 Ligh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8558" y="607100"/>
            <a:ext cx="4736248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8559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2AA06-0D19-4047-9C0F-1EB7AC90CC2B}" type="datetime1">
              <a:rPr lang="ru-RU" noProof="0" smtClean="0"/>
              <a:pPr rtl="0"/>
              <a:t>24.12.2020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7110" y="0"/>
            <a:ext cx="71981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latin typeface="Calibri Light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1187853" y="800959"/>
            <a:ext cx="10009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11080697" y="837333"/>
            <a:ext cx="610613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20ГГ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168360"/>
            <a:ext cx="176433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16200000">
            <a:off x="11381360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>
            <a:off x="11189486" y="802800"/>
            <a:ext cx="10009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16200000">
            <a:off x="11380163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466500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04440" y="2635590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928559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66500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04440" y="4746795"/>
            <a:ext cx="3255826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21" hasCustomPrompt="1"/>
          </p:nvPr>
        </p:nvSpPr>
        <p:spPr>
          <a:xfrm>
            <a:off x="928559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3"/>
          <p:cNvSpPr>
            <a:spLocks noGrp="1"/>
          </p:cNvSpPr>
          <p:nvPr>
            <p:ph type="body" sz="half" idx="22" hasCustomPrompt="1"/>
          </p:nvPr>
        </p:nvSpPr>
        <p:spPr>
          <a:xfrm>
            <a:off x="4466500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/>
          <p:cNvSpPr>
            <a:spLocks noGrp="1"/>
          </p:cNvSpPr>
          <p:nvPr>
            <p:ph type="body" sz="half" idx="23" hasCustomPrompt="1"/>
          </p:nvPr>
        </p:nvSpPr>
        <p:spPr>
          <a:xfrm>
            <a:off x="8004440" y="3059154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/>
          <p:cNvSpPr>
            <a:spLocks noGrp="1"/>
          </p:cNvSpPr>
          <p:nvPr>
            <p:ph type="body" sz="half" idx="24" hasCustomPrompt="1"/>
          </p:nvPr>
        </p:nvSpPr>
        <p:spPr>
          <a:xfrm>
            <a:off x="928559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/>
          <p:cNvSpPr>
            <a:spLocks noGrp="1"/>
          </p:cNvSpPr>
          <p:nvPr>
            <p:ph type="body" sz="half" idx="25" hasCustomPrompt="1"/>
          </p:nvPr>
        </p:nvSpPr>
        <p:spPr>
          <a:xfrm>
            <a:off x="4466500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half" idx="26" hasCustomPrompt="1"/>
          </p:nvPr>
        </p:nvSpPr>
        <p:spPr>
          <a:xfrm>
            <a:off x="8004440" y="5170359"/>
            <a:ext cx="3255826" cy="49949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marL="0" lvl="0" indent="0" algn="l" defTabSz="913765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/>
          <p:cNvSpPr>
            <a:spLocks noGrp="1"/>
          </p:cNvSpPr>
          <p:nvPr>
            <p:ph type="pic" sz="quarter" idx="27" hasCustomPrompt="1"/>
          </p:nvPr>
        </p:nvSpPr>
        <p:spPr>
          <a:xfrm>
            <a:off x="976812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/>
          <p:cNvSpPr>
            <a:spLocks noGrp="1"/>
          </p:cNvSpPr>
          <p:nvPr>
            <p:ph type="pic" sz="quarter" idx="28" hasCustomPrompt="1"/>
          </p:nvPr>
        </p:nvSpPr>
        <p:spPr>
          <a:xfrm>
            <a:off x="4511201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/>
          <p:cNvSpPr>
            <a:spLocks noGrp="1"/>
          </p:cNvSpPr>
          <p:nvPr>
            <p:ph type="pic" sz="quarter" idx="29" hasCustomPrompt="1"/>
          </p:nvPr>
        </p:nvSpPr>
        <p:spPr>
          <a:xfrm>
            <a:off x="8045590" y="1757980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/>
          <p:cNvSpPr>
            <a:spLocks noGrp="1"/>
          </p:cNvSpPr>
          <p:nvPr>
            <p:ph type="pic" sz="quarter" idx="30" hasCustomPrompt="1"/>
          </p:nvPr>
        </p:nvSpPr>
        <p:spPr>
          <a:xfrm>
            <a:off x="976812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/>
          <p:cNvSpPr>
            <a:spLocks noGrp="1"/>
          </p:cNvSpPr>
          <p:nvPr>
            <p:ph type="pic" sz="quarter" idx="31" hasCustomPrompt="1"/>
          </p:nvPr>
        </p:nvSpPr>
        <p:spPr>
          <a:xfrm>
            <a:off x="4511201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/>
          <p:cNvSpPr>
            <a:spLocks noGrp="1"/>
          </p:cNvSpPr>
          <p:nvPr>
            <p:ph type="pic" sz="quarter" idx="32" hasCustomPrompt="1"/>
          </p:nvPr>
        </p:nvSpPr>
        <p:spPr>
          <a:xfrm>
            <a:off x="8045590" y="3890091"/>
            <a:ext cx="867374" cy="868680"/>
          </a:xfrm>
          <a:prstGeom prst="ellipse">
            <a:avLst/>
          </a:prstGeom>
          <a:noFill/>
          <a:ln w="19050"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911" y="1691473"/>
            <a:ext cx="4384699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8"/>
            <a:ext cx="12188825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7567872" y="1690688"/>
            <a:ext cx="4154350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7567872" y="1227699"/>
            <a:ext cx="4154350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
Второй уровень
Третий уровень
Четвертый уровень
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pPr rtl="0"/>
              <a:t>24.12.2020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diagramDrawing" Target="../diagrams/drawing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539" y="27464"/>
            <a:ext cx="9865096" cy="2752753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0000"/>
              </a:lnSpc>
            </a:pPr>
            <a:r>
              <a:rPr lang="en-US" alt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Presentation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Investment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altLang="ru-RU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2" descr="SmartArt — сравнение 2 элементов"/>
          <p:cNvGraphicFramePr/>
          <p:nvPr>
            <p:extLst>
              <p:ext uri="{D42A27DB-BD31-4B8C-83A1-F6EECF244321}">
                <p14:modId xmlns:p14="http://schemas.microsoft.com/office/powerpoint/2010/main" xmlns="" val="2817026667"/>
              </p:ext>
            </p:extLst>
          </p:nvPr>
        </p:nvGraphicFramePr>
        <p:xfrm>
          <a:off x="333772" y="2708668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051" y="1844824"/>
            <a:ext cx="10008262" cy="2286000"/>
          </a:xfrm>
        </p:spPr>
        <p:txBody>
          <a:bodyPr rtlCol="0"/>
          <a:lstStyle/>
          <a:p>
            <a:r>
              <a:rPr lang="en-US" alt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THANKS FOR YOUR TIME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r>
              <a:rPr lang="ru-RU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8308" y="6400831"/>
            <a:ext cx="1356790" cy="448816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002060"/>
                </a:solidFill>
              </a:rPr>
              <a:t>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76D074-8657-4C60-A8AE-8C7D02F946EA}"/>
              </a:ext>
            </a:extLst>
          </p:cNvPr>
          <p:cNvSpPr txBox="1"/>
          <p:nvPr/>
        </p:nvSpPr>
        <p:spPr>
          <a:xfrm>
            <a:off x="0" y="6531983"/>
            <a:ext cx="45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108741"/>
            <a:ext cx="12188823" cy="2888212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902193"/>
            <a:ext cx="6650147" cy="2543031"/>
          </a:xfrm>
        </p:spPr>
        <p:txBody>
          <a:bodyPr rtlCol="0">
            <a:normAutofit/>
          </a:bodyPr>
          <a:lstStyle/>
          <a:p>
            <a:pPr algn="ctr">
              <a:lnSpc>
                <a:spcPts val="4400"/>
              </a:lnSpc>
            </a:pP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Municipal contract No. 146 of 16.11.2020 for the provision of services for municipal needs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20"/>
          </p:nvPr>
        </p:nvSpPr>
        <p:spPr>
          <a:xfrm>
            <a:off x="6650147" y="1124743"/>
            <a:ext cx="5274295" cy="4742657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3" name="Объект 12"/>
          <p:cNvSpPr>
            <a:spLocks noGrp="1"/>
          </p:cNvSpPr>
          <p:nvPr>
            <p:ph sz="quarter" idx="19"/>
          </p:nvPr>
        </p:nvSpPr>
        <p:spPr>
          <a:xfrm>
            <a:off x="6814493" y="1147955"/>
            <a:ext cx="4608512" cy="4742656"/>
          </a:xfrm>
        </p:spPr>
        <p:txBody>
          <a:bodyPr rtlCol="0">
            <a:normAutofit fontScale="60000" lnSpcReduction="20000"/>
          </a:bodyPr>
          <a:lstStyle/>
          <a:p>
            <a:pPr algn="just"/>
            <a:r>
              <a:rPr lang="en-US" alt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4200" b="1" dirty="0">
              <a:solidFill>
                <a:srgbClr val="002060"/>
              </a:solidFill>
            </a:endParaRPr>
          </a:p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Provision of service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(updating) of business plans, technical and economic feasibility stud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inclusion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Unified Information System (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Single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atabase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nvestment-attractive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Krasnodar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Territory</a:t>
            </a:r>
            <a:r>
              <a:rPr lang="en-US" alt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Unified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Krasnodar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Territory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municipal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hereinafter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0" name="Полилиния: Фигура 39"/>
          <p:cNvSpPr/>
          <p:nvPr/>
        </p:nvSpPr>
        <p:spPr>
          <a:xfrm>
            <a:off x="-1" y="893"/>
            <a:ext cx="8327117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61187076"/>
              </p:ext>
            </p:extLst>
          </p:nvPr>
        </p:nvGraphicFramePr>
        <p:xfrm>
          <a:off x="4123926" y="5793319"/>
          <a:ext cx="806489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" name="Рисунок 38"/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l="853" r="853"/>
          <a:stretch>
            <a:fillRect/>
          </a:stretch>
        </p:blipFill>
        <p:spPr>
          <a:xfrm>
            <a:off x="4168054" y="5770108"/>
            <a:ext cx="668622" cy="50079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538984-344D-4E8C-8E5C-16D21CC5EB42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805" y="54906"/>
            <a:ext cx="7838546" cy="1178786"/>
          </a:xfrm>
        </p:spPr>
        <p:txBody>
          <a:bodyPr rtlCol="0"/>
          <a:lstStyle/>
          <a:p>
            <a: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Land plot information:: </a:t>
            </a:r>
            <a:br>
              <a:rPr lang="ru-RU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"/>
          </p:nvPr>
        </p:nvSpPr>
        <p:spPr>
          <a:xfrm>
            <a:off x="958402" y="1912462"/>
            <a:ext cx="1291852" cy="503771"/>
          </a:xfrm>
        </p:spPr>
        <p:txBody>
          <a:bodyPr rtlCol="0">
            <a:normAutofit fontScale="92500"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half" idx="16"/>
          </p:nvPr>
        </p:nvSpPr>
        <p:spPr>
          <a:xfrm>
            <a:off x="4466500" y="1978191"/>
            <a:ext cx="3572128" cy="499493"/>
          </a:xfrm>
        </p:spPr>
        <p:txBody>
          <a:bodyPr rtlCol="0">
            <a:noAutofit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adastral number: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sz="half" idx="17"/>
          </p:nvPr>
        </p:nvSpPr>
        <p:spPr>
          <a:xfrm>
            <a:off x="8410232" y="1978191"/>
            <a:ext cx="3100246" cy="499493"/>
          </a:xfrm>
        </p:spPr>
        <p:txBody>
          <a:bodyPr rtlCol="0">
            <a:normAutofit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half" idx="18"/>
          </p:nvPr>
        </p:nvSpPr>
        <p:spPr>
          <a:xfrm>
            <a:off x="380723" y="4253356"/>
            <a:ext cx="3620158" cy="499493"/>
          </a:xfrm>
        </p:spPr>
        <p:txBody>
          <a:bodyPr rtlCol="0">
            <a:normAutofit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Land use category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half" idx="19"/>
          </p:nvPr>
        </p:nvSpPr>
        <p:spPr>
          <a:xfrm>
            <a:off x="4446318" y="4219370"/>
            <a:ext cx="3370069" cy="755015"/>
          </a:xfrm>
        </p:spPr>
        <p:txBody>
          <a:bodyPr rtlCol="0">
            <a:noAutofit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ermitted use: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half" idx="20"/>
          </p:nvPr>
        </p:nvSpPr>
        <p:spPr>
          <a:xfrm>
            <a:off x="8410232" y="4257352"/>
            <a:ext cx="3255826" cy="499493"/>
          </a:xfrm>
        </p:spPr>
        <p:txBody>
          <a:bodyPr rtlCol="0">
            <a:normAutofit/>
          </a:bodyPr>
          <a:lstStyle/>
          <a:p>
            <a:r>
              <a:rPr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half" idx="21"/>
          </p:nvPr>
        </p:nvSpPr>
        <p:spPr>
          <a:xfrm>
            <a:off x="285823" y="2579975"/>
            <a:ext cx="3809958" cy="807530"/>
          </a:xfrm>
        </p:spPr>
        <p:txBody>
          <a:bodyPr rtlCol="0">
            <a:normAutofit fontScale="650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Krasnodar Territory, Apsheronsky District, Kalinin Farm </a:t>
            </a:r>
            <a:r>
              <a:rPr altLang="ru-RU" sz="2900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ru-RU" sz="2900" dirty="0">
                <a:latin typeface="Times New Roman" pitchFamily="18" charset="0"/>
                <a:cs typeface="Times New Roman" pitchFamily="18" charset="0"/>
              </a:rPr>
              <a:t>Plot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1, Section 35, Contour 45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half" idx="22"/>
          </p:nvPr>
        </p:nvSpPr>
        <p:spPr>
          <a:xfrm>
            <a:off x="4466500" y="2593694"/>
            <a:ext cx="3255826" cy="499493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23:02:0209000:730</a:t>
            </a:r>
          </a:p>
          <a:p>
            <a:pPr rtl="0"/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half" idx="23"/>
          </p:nvPr>
        </p:nvSpPr>
        <p:spPr>
          <a:xfrm>
            <a:off x="8410232" y="2549660"/>
            <a:ext cx="3008494" cy="543527"/>
          </a:xfrm>
        </p:spPr>
        <p:txBody>
          <a:bodyPr rtlCol="0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9,2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Ha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half" idx="24"/>
          </p:nvPr>
        </p:nvSpPr>
        <p:spPr>
          <a:xfrm>
            <a:off x="189757" y="4851750"/>
            <a:ext cx="4159264" cy="1308313"/>
          </a:xfrm>
        </p:spPr>
        <p:txBody>
          <a:bodyPr rtlCol="0">
            <a:normAutofit lnSpcReduction="10000"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Lands for industry, energy, transport, communications, radio broadcasting, television broadcasting, informatics, lands for outer space activities, lands for defense, security and other special purposes</a:t>
            </a:r>
          </a:p>
          <a:p>
            <a:pPr rtl="0"/>
            <a:endParaRPr lang="ru-RU" dirty="0"/>
          </a:p>
        </p:txBody>
      </p:sp>
      <p:sp>
        <p:nvSpPr>
          <p:cNvPr id="39" name="Текст 38"/>
          <p:cNvSpPr>
            <a:spLocks noGrp="1"/>
          </p:cNvSpPr>
          <p:nvPr>
            <p:ph type="body" sz="half" idx="25"/>
          </p:nvPr>
        </p:nvSpPr>
        <p:spPr>
          <a:xfrm>
            <a:off x="4446318" y="4974385"/>
            <a:ext cx="3448294" cy="1303517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For the placement of other industry facilities, production activities (production facilities and sites of hazard class IV)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half" idx="26"/>
          </p:nvPr>
        </p:nvSpPr>
        <p:spPr>
          <a:xfrm>
            <a:off x="8261824" y="4956563"/>
            <a:ext cx="3592186" cy="1161810"/>
          </a:xfrm>
        </p:spPr>
        <p:txBody>
          <a:bodyPr rtlCol="0">
            <a:normAutofit/>
          </a:bodyPr>
          <a:lstStyle/>
          <a:p>
            <a:r>
              <a:rPr altLang="ru-RU" dirty="0">
                <a:latin typeface="Times New Roman" pitchFamily="18" charset="0"/>
                <a:cs typeface="Times New Roman" pitchFamily="18" charset="0"/>
              </a:rPr>
              <a:t>State property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" name="Рисунок 50" descr="Документ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27954" y="966619"/>
            <a:ext cx="767138" cy="806197"/>
          </a:xfrm>
        </p:spPr>
      </p:pic>
      <p:pic>
        <p:nvPicPr>
          <p:cNvPr id="61" name="Рисунок 60" descr="Цель"/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87214" y="1019324"/>
            <a:ext cx="867374" cy="791888"/>
          </a:xfrm>
        </p:spPr>
      </p:pic>
      <p:pic>
        <p:nvPicPr>
          <p:cNvPr id="71" name="Рисунок 70" descr="Контрольный список справа налево"/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6852" y="986438"/>
            <a:ext cx="794500" cy="795489"/>
          </a:xfrm>
        </p:spPr>
      </p:pic>
      <p:pic>
        <p:nvPicPr>
          <p:cNvPr id="73" name="Рисунок 72" descr="Список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87214" y="3253034"/>
            <a:ext cx="803599" cy="804600"/>
          </a:xfrm>
        </p:spPr>
      </p:pic>
      <p:pic>
        <p:nvPicPr>
          <p:cNvPr id="77" name="Рисунок 76" descr="Центр мишени"/>
          <p:cNvPicPr>
            <a:picLocks noGrp="1" noChangeAspect="1"/>
          </p:cNvPicPr>
          <p:nvPr>
            <p:ph type="pic" sz="quarter" idx="3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0489" y="3387505"/>
            <a:ext cx="867374" cy="766950"/>
          </a:xfrm>
        </p:spPr>
      </p:pic>
      <p:pic>
        <p:nvPicPr>
          <p:cNvPr id="26" name="Рисунок 25" descr="Цель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6852" y="3376992"/>
            <a:ext cx="867374" cy="775643"/>
          </a:xfrm>
          <a:prstGeom prst="ellipse">
            <a:avLst/>
          </a:prstGeom>
          <a:noFill/>
          <a:ln w="19050"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B08C09-1663-41E1-957A-FDDF2D3E1B07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061964" y="10027"/>
            <a:ext cx="7686162" cy="6857108"/>
          </a:xfr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74" name="Текст 73"/>
          <p:cNvSpPr>
            <a:spLocks noGrp="1"/>
          </p:cNvSpPr>
          <p:nvPr>
            <p:ph type="body" sz="quarter" idx="12"/>
          </p:nvPr>
        </p:nvSpPr>
        <p:spPr>
          <a:xfrm>
            <a:off x="6166420" y="31938"/>
            <a:ext cx="5688632" cy="6857108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3" name="Заголовок 42"/>
          <p:cNvSpPr>
            <a:spLocks noGrp="1"/>
          </p:cNvSpPr>
          <p:nvPr>
            <p:ph type="ctrTitle"/>
          </p:nvPr>
        </p:nvSpPr>
        <p:spPr>
          <a:xfrm>
            <a:off x="6094730" y="0"/>
            <a:ext cx="5836285" cy="6904355"/>
          </a:xfrm>
          <a:ln>
            <a:solidFill>
              <a:schemeClr val="tx1"/>
            </a:solidFill>
          </a:ln>
        </p:spPr>
        <p:txBody>
          <a:bodyPr rtlCol="0"/>
          <a:lstStyle/>
          <a:p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 of types of products, works and services (planned for implementation):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1.5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MW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Block-Modular Gas-fired Boiler House</a:t>
            </a:r>
            <a:b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2.0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MW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Block-Modular Gas-fired Boiler House</a:t>
            </a:r>
            <a:b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3.5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MW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Block-Modular Gas-fired Boiler House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4.0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MW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Block-Modular Gas-fired Boiler House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4.5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MW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Block-Modular Gas-fired Boiler House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Core market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housing and utilities management companies, developers of commercial and residential real estate, industrial enterprises, objects of state significance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 capacity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kind and in value terms (</a:t>
            </a: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RUB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.):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project cost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402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Investment requirement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402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indicators of economic efficiency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pay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 period </a:t>
            </a: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4.12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 present value (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mln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RUB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80.6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дзаголовок 43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5328592" cy="331236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ru-RU" sz="51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ru-RU" sz="51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roject information:</a:t>
            </a:r>
            <a:r>
              <a:rPr lang="ru-RU" sz="51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endParaRPr lang="ru-RU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Name of the investment project:</a:t>
            </a:r>
            <a:br>
              <a:rPr lang="ru-RU" sz="3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8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ahoma" pitchFamily="34" charset="0"/>
                <a:sym typeface="+mn-ea"/>
              </a:rPr>
              <a:t>Production of gas-fired boiler houses</a:t>
            </a: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rtl="0"/>
            <a:endParaRPr lang="ru-RU" noProof="1"/>
          </a:p>
        </p:txBody>
      </p:sp>
      <p:cxnSp>
        <p:nvCxnSpPr>
          <p:cNvPr id="3" name="Прямая соединительная линия 2"/>
          <p:cNvCxnSpPr>
            <a:stCxn id="44" idx="1"/>
          </p:cNvCxnSpPr>
          <p:nvPr/>
        </p:nvCxnSpPr>
        <p:spPr>
          <a:xfrm>
            <a:off x="0" y="4941168"/>
            <a:ext cx="55183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BB5222-ECD5-47AB-A7FB-4681E352F50B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77988" y="116632"/>
            <a:ext cx="8254652" cy="136815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Information on the infrastructure support of the investment site: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dirty="0">
              <a:solidFill>
                <a:srgbClr val="5DAA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Группа людей сидит перед окном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 t="44976" b="13760"/>
          <a:stretch>
            <a:fillRect/>
          </a:stretch>
        </p:blipFill>
        <p:spPr>
          <a:xfrm>
            <a:off x="1" y="3885590"/>
            <a:ext cx="11495012" cy="2972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57" t="-6122" r="-17857" b="-6122"/>
          <a:stretch>
            <a:fillRect/>
          </a:stretch>
        </p:blipFill>
        <p:spPr>
          <a:xfrm>
            <a:off x="224777" y="1159515"/>
            <a:ext cx="828421" cy="6133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293" t="-6483" r="-18293" b="-6483"/>
          <a:stretch>
            <a:fillRect/>
          </a:stretch>
        </p:blipFill>
        <p:spPr>
          <a:xfrm>
            <a:off x="224777" y="2501561"/>
            <a:ext cx="792744" cy="561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501" t="-5000" r="-16501" b="-5000"/>
          <a:stretch>
            <a:fillRect/>
          </a:stretch>
        </p:blipFill>
        <p:spPr>
          <a:xfrm>
            <a:off x="207920" y="1902317"/>
            <a:ext cx="899775" cy="561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293" t="-6483" r="-18293" b="-6483"/>
          <a:stretch>
            <a:fillRect/>
          </a:stretch>
        </p:blipFill>
        <p:spPr>
          <a:xfrm>
            <a:off x="117748" y="3100806"/>
            <a:ext cx="1080120" cy="706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0"/>
            <a:ext cx="981844" cy="1156579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1053851" y="1052736"/>
            <a:ext cx="10927053" cy="2832854"/>
          </a:xfrm>
        </p:spPr>
        <p:txBody>
          <a:bodyPr rtlCol="0">
            <a:noAutofit/>
          </a:bodyPr>
          <a:lstStyle/>
          <a:p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Power supply: 240 m from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</a:t>
            </a:r>
          </a:p>
          <a:p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Gas supply: 1400 m from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</a:t>
            </a:r>
          </a:p>
          <a:p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Water supply: 1100 m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rom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</a:t>
            </a:r>
          </a:p>
          <a:p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Distance from the nearest paved road: 680 m from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</a:t>
            </a:r>
          </a:p>
          <a:p>
            <a:r>
              <a:rPr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Distance from the nearest railway station: 21,000 m from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</a:t>
            </a:r>
          </a:p>
          <a:p>
            <a:pPr rtl="0">
              <a:lnSpc>
                <a:spcPct val="100000"/>
              </a:lnSpc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8C8DD6-0EA0-40BE-9418-4CB138B76AE9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29915" y="551526"/>
            <a:ext cx="9801055" cy="707886"/>
          </a:xfrm>
        </p:spPr>
        <p:txBody>
          <a:bodyPr rtlCol="0">
            <a:noAutofit/>
          </a:bodyPr>
          <a:lstStyle/>
          <a:p>
            <a:pPr algn="ctr"/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Drawing with the highlighted boundaries of the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municipal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district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noProof="1"/>
          </a:p>
        </p:txBody>
      </p:sp>
      <p:pic>
        <p:nvPicPr>
          <p:cNvPr id="10" name="Рисунок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/>
          <a:srcRect t="88" b="88"/>
          <a:stretch>
            <a:fillRect/>
          </a:stretch>
        </p:blipFill>
        <p:spPr>
          <a:xfrm>
            <a:off x="0" y="893"/>
            <a:ext cx="8327444" cy="45708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996" y="1460707"/>
            <a:ext cx="6708593" cy="5401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850"/>
            <a:ext cx="981844" cy="115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9ECBD1-BFAC-4A8B-BC72-9D9D18200A1B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012" y="1177051"/>
            <a:ext cx="6225389" cy="566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974"/>
            <a:ext cx="981844" cy="1156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/>
          <a:srcRect t="88" b="88"/>
          <a:stretch>
            <a:fillRect/>
          </a:stretch>
        </p:blipFill>
        <p:spPr>
          <a:xfrm>
            <a:off x="0" y="893"/>
            <a:ext cx="8327444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97868" y="395315"/>
            <a:ext cx="11278988" cy="792088"/>
          </a:xfrm>
        </p:spPr>
        <p:txBody>
          <a:bodyPr rtlCol="0">
            <a:normAutofit/>
          </a:bodyPr>
          <a:lstStyle/>
          <a:p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Satellite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image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municipality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and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allocated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plot of land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planned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for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implementation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Projects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AFD541-1179-485F-B0BD-EDD203EF6C00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7" y="457974"/>
            <a:ext cx="981844" cy="1156579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 rotWithShape="1">
          <a:blip r:embed="rId4" cstate="screen"/>
          <a:srcRect t="88" b="88"/>
          <a:stretch>
            <a:fillRect/>
          </a:stretch>
        </p:blipFill>
        <p:spPr>
          <a:xfrm>
            <a:off x="0" y="893"/>
            <a:ext cx="8327444" cy="457081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248" y="1156038"/>
            <a:ext cx="6604577" cy="371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82" y="2312617"/>
            <a:ext cx="6045172" cy="453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404812"/>
            <a:ext cx="9709720" cy="1007964"/>
          </a:xfrm>
        </p:spPr>
        <p:txBody>
          <a:bodyPr rtlCol="0">
            <a:normAutofit/>
          </a:bodyPr>
          <a:lstStyle/>
          <a:p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Photos of the plot </a:t>
            </a:r>
            <a:r>
              <a:rPr lang="en-US" alt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land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on the </a:t>
            </a:r>
            <a:r>
              <a:rPr lang="en-US" alt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earth</a:t>
            </a:r>
            <a: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ru-RU" sz="2700" dirty="0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FEA92C-ADF3-44E7-A598-05A56C0225C4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202063" y="2591018"/>
            <a:ext cx="2209225" cy="22092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>
              <a:latin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7887" y="827046"/>
            <a:ext cx="10802346" cy="707702"/>
          </a:xfrm>
        </p:spPr>
        <p:txBody>
          <a:bodyPr rtlCol="0">
            <a:normAutofit fontScale="90000"/>
          </a:bodyPr>
          <a:lstStyle/>
          <a:p>
            <a:r>
              <a:rPr lang="en-US" altLang="ru-RU" sz="40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applicant's contact details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 6" descr="диаграмма"/>
          <p:cNvGraphicFramePr/>
          <p:nvPr>
            <p:extLst>
              <p:ext uri="{D42A27DB-BD31-4B8C-83A1-F6EECF244321}">
                <p14:modId xmlns:p14="http://schemas.microsoft.com/office/powerpoint/2010/main" xmlns="" val="2916606815"/>
              </p:ext>
            </p:extLst>
          </p:nvPr>
        </p:nvGraphicFramePr>
        <p:xfrm>
          <a:off x="7541835" y="2133938"/>
          <a:ext cx="3529681" cy="347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12"/>
          <p:cNvSpPr txBox="1"/>
          <p:nvPr/>
        </p:nvSpPr>
        <p:spPr>
          <a:xfrm>
            <a:off x="66650" y="2060415"/>
            <a:ext cx="7475185" cy="479758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Name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Municipal Administration of Apsheronsky District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Mailing address:  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17 Kommunisticheskaya Street, the town of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ru-RU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Apsheronsk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352690 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Krasnodar Territory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Web-site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http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://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www.apsheronsk-oms.ru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</a:p>
          <a:p>
            <a:pPr marL="0" indent="0">
              <a:buNone/>
            </a:pP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Telephone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fax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8(86152)2-57-73</a:t>
            </a:r>
          </a:p>
          <a:p>
            <a:pPr marL="0" indent="0">
              <a:buNone/>
            </a:pPr>
            <a:r>
              <a:rPr lang="en-US" alt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E-mail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apsheronsk@mo.krasnodar.ru</a:t>
            </a:r>
          </a:p>
          <a:p>
            <a:pPr marL="0" indent="0">
              <a:buNone/>
            </a:pPr>
            <a:endParaRPr lang="ru-RU" sz="2000" noProof="1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0" y="641002"/>
            <a:ext cx="981844" cy="1156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40231-C696-416C-A0D7-7CB719C558F4}"/>
              </a:ext>
            </a:extLst>
          </p:cNvPr>
          <p:cNvSpPr txBox="1"/>
          <p:nvPr/>
        </p:nvSpPr>
        <p:spPr>
          <a:xfrm>
            <a:off x="0" y="6531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ловой контраст 16x9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контраст 16x9</Template>
  <TotalTime>12</TotalTime>
  <Words>358</Words>
  <Application>Microsoft Office PowerPoint</Application>
  <PresentationFormat>Произвольный</PresentationFormat>
  <Paragraphs>61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Деловой контраст 16x9</vt:lpstr>
      <vt:lpstr>Presentation  of the Investment  Project:  </vt:lpstr>
      <vt:lpstr>Municipal contract No. 146 of 16.11.2020 for the provision of services for municipal needs</vt:lpstr>
      <vt:lpstr>   Land plot information::  </vt:lpstr>
      <vt:lpstr> Name of types of products, works and services (planned for implementation):   - 1.5 MW Block-Modular Gas-fired Boiler House - 2.0 MW Block-Modular Gas-fired Boiler House - 3.5 MW Block-Modular Gas-fired Boiler House - 4.0 MW Block-Modular Gas-fired Boiler House - 4.5 MW Block-Modular Gas-fired Boiler House  Core market: housing and utilities management companies, developers of commercial and residential real estate, industrial enterprises, objects of state significance  Project capacity in kind and in value terms (mln. RUB.):   Total project cost:  402 mln. RUB.   Investment requirement:  402 mln. RUB.   Key indicators of economic efficiency:  simple pay-back period – 4.12 years net present value (mln. RUB.) – 80.6 </vt:lpstr>
      <vt:lpstr>               Information on the infrastructure support of the investment site: </vt:lpstr>
      <vt:lpstr>Drawing with the highlighted boundaries of the municipal district: </vt:lpstr>
      <vt:lpstr>Satellite image of the municipality and the allocated plot of land planned for the implementation of the Projects: </vt:lpstr>
      <vt:lpstr>Photos of the plot of land on the earth: </vt:lpstr>
      <vt:lpstr>The applicant's contact details: </vt:lpstr>
      <vt:lpstr>THANKS FOR YOUR TIME!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об инвестиционных проектах:  </dc:title>
  <dc:creator>Кристина Тельнова</dc:creator>
  <cp:lastModifiedBy>001</cp:lastModifiedBy>
  <cp:revision>48</cp:revision>
  <dcterms:created xsi:type="dcterms:W3CDTF">2020-11-23T10:21:00Z</dcterms:created>
  <dcterms:modified xsi:type="dcterms:W3CDTF">2020-12-24T19:16:27Z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1049-10.1.0.5657</vt:lpwstr>
  </property>
</Properties>
</file>