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61" r:id="rId4"/>
    <p:sldId id="263" r:id="rId5"/>
    <p:sldId id="262" r:id="rId6"/>
    <p:sldId id="264" r:id="rId7"/>
    <p:sldId id="269" r:id="rId8"/>
    <p:sldId id="289" r:id="rId9"/>
    <p:sldId id="290" r:id="rId10"/>
    <p:sldId id="291" r:id="rId11"/>
    <p:sldId id="265" r:id="rId12"/>
    <p:sldId id="266" r:id="rId13"/>
    <p:sldId id="267" r:id="rId14"/>
    <p:sldId id="270" r:id="rId15"/>
    <p:sldId id="258" r:id="rId16"/>
    <p:sldId id="268" r:id="rId17"/>
    <p:sldId id="284" r:id="rId18"/>
    <p:sldId id="288" r:id="rId19"/>
    <p:sldId id="285" r:id="rId20"/>
    <p:sldId id="296" r:id="rId21"/>
    <p:sldId id="297" r:id="rId22"/>
    <p:sldId id="286" r:id="rId23"/>
    <p:sldId id="292" r:id="rId24"/>
    <p:sldId id="271" r:id="rId25"/>
    <p:sldId id="298" r:id="rId26"/>
    <p:sldId id="272" r:id="rId27"/>
    <p:sldId id="273" r:id="rId28"/>
    <p:sldId id="260" r:id="rId29"/>
    <p:sldId id="259" r:id="rId30"/>
    <p:sldId id="274" r:id="rId31"/>
    <p:sldId id="293" r:id="rId32"/>
    <p:sldId id="294" r:id="rId33"/>
    <p:sldId id="295" r:id="rId34"/>
    <p:sldId id="287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</p:sldIdLst>
  <p:sldSz cx="9144000" cy="5143500" type="screen16x9"/>
  <p:notesSz cx="6858000" cy="9144000"/>
  <p:embeddedFontLst>
    <p:embeddedFont>
      <p:font typeface="Raleway" panose="020B0604020202020204" charset="-52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D4ED01-9AC1-4788-840B-DCC2F1D993DB}">
  <a:tblStyle styleId="{DFD4ED01-9AC1-4788-840B-DCC2F1D993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1231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06431bd08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06431bd08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824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07a2da7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07a2da7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603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07a2da7c1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107a2da7c1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746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07a2da7c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107a2da7c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136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07a2da7c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107a2da7c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629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07a2da7c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107a2da7c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521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07a2da7c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07a2da7c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165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07a2da7c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07a2da7c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347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07a2da7c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07a2da7c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03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07a2da7c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07a2da7c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367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07a2da7c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07a2da7c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82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6431bd08_0_2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6431bd08_0_2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867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07a2da7c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07a2da7c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264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07a2da7c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07a2da7c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01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07a2da7c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07a2da7c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777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07a2da7c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07a2da7c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675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07a2da7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07a2da7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06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07a2da7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07a2da7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260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7a2da7c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7a2da7c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920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07a2da7c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107a2da7c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977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07a2da7c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107a2da7c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062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07a2da7c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107a2da7c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736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07a2da7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07a2da7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609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07a2da7c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107a2da7c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575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07a2da7c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107a2da7c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954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07a2da7c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107a2da7c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5153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07a2da7c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107a2da7c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053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06431bd08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06431bd08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29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07a2da7c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107a2da7c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5562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07a2da7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07a2da7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6493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107a2da7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107a2da7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2863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107a2da7c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107a2da7c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5277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07a2da7c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107a2da7c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884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07a2da7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07a2da7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0926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07a2da7c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07a2da7c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4872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07a2da7c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07a2da7c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9383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07a2da7c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107a2da7c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868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107a2da7c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107a2da7c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61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07a2da7c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07a2da7c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4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07a2da7c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07a2da7c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256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07a2da7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07a2da7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936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07a2da7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07a2da7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259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07a2da7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07a2da7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99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756200"/>
            <a:ext cx="8520600" cy="2052600"/>
          </a:xfrm>
          <a:prstGeom prst="rect">
            <a:avLst/>
          </a:prstGeom>
          <a:effectLst>
            <a:outerShdw blurRad="114300" dist="114300" dir="51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780" b="1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Итоги работы за 2021 год и ближайшие перспективы развития Апшеронского района</a:t>
            </a:r>
            <a:endParaRPr sz="378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030950"/>
            <a:ext cx="8520600" cy="792600"/>
          </a:xfrm>
          <a:prstGeom prst="rect">
            <a:avLst/>
          </a:prstGeom>
          <a:effectLst>
            <a:outerShdw blurRad="114300" dist="114300" dir="51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город Апшеронск, 2022 год</a:t>
            </a:r>
            <a:endParaRPr sz="18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906075" y="219200"/>
            <a:ext cx="1331850" cy="1665224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15" name="Google Shape;215;p26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229525" y="395700"/>
            <a:ext cx="8000100" cy="569356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Водоснабжение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17" name="Google Shape;217;p26"/>
          <p:cNvCxnSpPr/>
          <p:nvPr/>
        </p:nvCxnSpPr>
        <p:spPr>
          <a:xfrm flipH="1" flipV="1">
            <a:off x="3960331" y="1128970"/>
            <a:ext cx="4509" cy="3743586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22" name="Google Shape;222;p26"/>
          <p:cNvGraphicFramePr/>
          <p:nvPr>
            <p:extLst>
              <p:ext uri="{D42A27DB-BD31-4B8C-83A1-F6EECF244321}">
                <p14:modId xmlns:p14="http://schemas.microsoft.com/office/powerpoint/2010/main" val="948034745"/>
              </p:ext>
            </p:extLst>
          </p:nvPr>
        </p:nvGraphicFramePr>
        <p:xfrm>
          <a:off x="3936533" y="2169752"/>
          <a:ext cx="5207467" cy="2468083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5207467"/>
              </a:tblGrid>
              <a:tr h="1674174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В целях повышения качества и надежности холодного водоснабжения отремонтировано 12,5 км водопроводных сетей, на общую сумму 38 млн. рублей.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93909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2" name="Picture 2" descr="C:\Users\user\Desktop\unnam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954" y="1077978"/>
            <a:ext cx="2947390" cy="165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13" name="Picture 3" descr="C:\Users\user\Desktop\DSC7484-1360x76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525" y="3000762"/>
            <a:ext cx="3347608" cy="188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2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65" name="Google Shape;165;p22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66" name="Google Shape;166;p22"/>
          <p:cNvCxnSpPr/>
          <p:nvPr/>
        </p:nvCxnSpPr>
        <p:spPr>
          <a:xfrm rot="10800000">
            <a:off x="2776943" y="1446150"/>
            <a:ext cx="22800" cy="3205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7" name="Google Shape;16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25" y="1446149"/>
            <a:ext cx="2317724" cy="1617150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168" name="Google Shape;16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25" y="3262775"/>
            <a:ext cx="2317724" cy="1709751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69" name="Google Shape;169;p22"/>
          <p:cNvSpPr txBox="1"/>
          <p:nvPr/>
        </p:nvSpPr>
        <p:spPr>
          <a:xfrm>
            <a:off x="2714225" y="2375184"/>
            <a:ext cx="6368700" cy="12315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Благоустройство набережной на реке Туха по адресу: город Апшеронск, от улицы Кооперативной до улицы 22-Партсъезда - на сумму более 17 млн. рублей</a:t>
            </a:r>
            <a:endParaRPr sz="17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229525" y="395700"/>
            <a:ext cx="8732400" cy="9543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Национальные проекты. Формирование комфортной городской среды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77" name="Google Shape;177;p23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229525" y="395700"/>
            <a:ext cx="8796600" cy="9543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Национальные проекты. Безопасные и качественные автомобильные дороги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79" name="Google Shape;179;p23"/>
          <p:cNvCxnSpPr/>
          <p:nvPr/>
        </p:nvCxnSpPr>
        <p:spPr>
          <a:xfrm rot="10800000">
            <a:off x="2757207" y="1446150"/>
            <a:ext cx="22800" cy="3205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Google Shape;180;p23"/>
          <p:cNvSpPr txBox="1"/>
          <p:nvPr/>
        </p:nvSpPr>
        <p:spPr>
          <a:xfrm>
            <a:off x="2714225" y="2445569"/>
            <a:ext cx="6368700" cy="7080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Приобретение 4 мобильных автогородков на сумму - 0,6 млн. рублей</a:t>
            </a:r>
            <a:endParaRPr sz="17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25" y="3205775"/>
            <a:ext cx="2317725" cy="1303722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182" name="Google Shape;18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25" y="1582363"/>
            <a:ext cx="2317726" cy="1355239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4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89" name="Google Shape;189;p24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Национальные проекты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91" name="Google Shape;191;p24"/>
          <p:cNvCxnSpPr/>
          <p:nvPr/>
        </p:nvCxnSpPr>
        <p:spPr>
          <a:xfrm rot="10800000">
            <a:off x="2796678" y="1446150"/>
            <a:ext cx="22800" cy="3205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24"/>
          <p:cNvSpPr txBox="1"/>
          <p:nvPr/>
        </p:nvSpPr>
        <p:spPr>
          <a:xfrm>
            <a:off x="2742725" y="1490175"/>
            <a:ext cx="6401400" cy="4464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Проект “Культура”</a:t>
            </a:r>
            <a:endParaRPr sz="17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26" y="1575250"/>
            <a:ext cx="2317725" cy="1536961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94" name="Google Shape;194;p24"/>
          <p:cNvSpPr txBox="1"/>
          <p:nvPr/>
        </p:nvSpPr>
        <p:spPr>
          <a:xfrm>
            <a:off x="2742725" y="1936575"/>
            <a:ext cx="6368700" cy="12315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-"/>
            </a:pPr>
            <a:r>
              <a:rPr lang="ru" sz="17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Выделено денежное поощрение лучшим муниципальным учреждениям культуры и работникам учреждений культуры сельских поселений на сумму 0,3 млн. рублей</a:t>
            </a:r>
            <a:endParaRPr sz="17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2742725" y="3168075"/>
            <a:ext cx="6401400" cy="4464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Проект “Жилье и городская среда”</a:t>
            </a:r>
            <a:endParaRPr sz="17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2742725" y="3614475"/>
            <a:ext cx="6368700" cy="12315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-"/>
            </a:pPr>
            <a:r>
              <a:rPr lang="ru" sz="17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Проведение мероприятий по переселению граждан из аварийного жилищного фонда в Апшеронском и Хадыженском городских поселениях на сумму 41 млн. рублей</a:t>
            </a:r>
            <a:endParaRPr sz="17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7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29" name="Google Shape;229;p27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229525" y="395700"/>
            <a:ext cx="8000100" cy="9543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Социальная сфера. Организация отдыха и оздоровления детей Апшеронского района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25" y="1571350"/>
            <a:ext cx="2317727" cy="1544757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4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232" name="Google Shape;23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23" y="3401750"/>
            <a:ext cx="2317727" cy="1438391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4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233" name="Google Shape;23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22975" y="3737275"/>
            <a:ext cx="1699026" cy="1102876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400000" algn="bl" rotWithShape="0">
              <a:srgbClr val="990000">
                <a:alpha val="50000"/>
              </a:srgbClr>
            </a:outerShdw>
          </a:effectLst>
        </p:spPr>
      </p:pic>
      <p:cxnSp>
        <p:nvCxnSpPr>
          <p:cNvPr id="234" name="Google Shape;234;p27"/>
          <p:cNvCxnSpPr/>
          <p:nvPr/>
        </p:nvCxnSpPr>
        <p:spPr>
          <a:xfrm rot="10800000">
            <a:off x="2691275" y="1446025"/>
            <a:ext cx="16200" cy="21330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27"/>
          <p:cNvSpPr txBox="1"/>
          <p:nvPr/>
        </p:nvSpPr>
        <p:spPr>
          <a:xfrm>
            <a:off x="2714225" y="1582375"/>
            <a:ext cx="6429900" cy="21549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Raleway"/>
              <a:buChar char="●"/>
            </a:pPr>
            <a:r>
              <a:rPr lang="ru" sz="16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Оздоровление охвачены 194 детей-сирот, из них:</a:t>
            </a:r>
            <a:endParaRPr sz="16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Raleway"/>
              <a:buChar char="-"/>
            </a:pPr>
            <a:r>
              <a:rPr lang="ru" sz="16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83 в детских оздоровительных лагерях и санаторных организациях</a:t>
            </a:r>
            <a:endParaRPr sz="16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Raleway"/>
              <a:buChar char="-"/>
            </a:pPr>
            <a:r>
              <a:rPr lang="ru" sz="16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10 по путевкам Министерства здравоохранения Краснодарского края</a:t>
            </a:r>
            <a:endParaRPr sz="16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Raleway"/>
              <a:buChar char="-"/>
            </a:pPr>
            <a:r>
              <a:rPr lang="ru" sz="16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101 иные формы отдыха, за счет законного представителя и на побережьях Черного и Азовского морей</a:t>
            </a:r>
            <a:endParaRPr sz="16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70" name="Google Shape;70;p1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Развитие малого и среднего бизнеса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25" y="1490163"/>
            <a:ext cx="2317725" cy="1303725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25" y="3033983"/>
            <a:ext cx="2317727" cy="1539115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cxnSp>
        <p:nvCxnSpPr>
          <p:cNvPr id="74" name="Google Shape;74;p15"/>
          <p:cNvCxnSpPr/>
          <p:nvPr/>
        </p:nvCxnSpPr>
        <p:spPr>
          <a:xfrm rot="10800000">
            <a:off x="2763786" y="1446150"/>
            <a:ext cx="22800" cy="3205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" name="Google Shape;75;p15"/>
          <p:cNvSpPr txBox="1"/>
          <p:nvPr/>
        </p:nvSpPr>
        <p:spPr>
          <a:xfrm>
            <a:off x="2753375" y="3686548"/>
            <a:ext cx="6165900" cy="708000"/>
          </a:xfrm>
          <a:prstGeom prst="rect">
            <a:avLst/>
          </a:prstGeom>
          <a:noFill/>
          <a:ln>
            <a:noFill/>
          </a:ln>
          <a:effectLst>
            <a:outerShdw blurRad="171450" dist="85725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Доля оборота малого и среднего бизнеса - 78 %     в общем обороте предприятий района</a:t>
            </a:r>
            <a:endParaRPr sz="17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2742725" y="2339684"/>
            <a:ext cx="6272700" cy="4464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Средняя заработная плата - 30,5 тысяч рублей</a:t>
            </a:r>
            <a:endParaRPr sz="17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2753375" y="3046006"/>
            <a:ext cx="6390600" cy="446400"/>
          </a:xfrm>
          <a:prstGeom prst="rect">
            <a:avLst/>
          </a:prstGeom>
          <a:noFill/>
          <a:ln>
            <a:noFill/>
          </a:ln>
          <a:effectLst>
            <a:outerShdw blurRad="171450" dist="76200" dir="54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Численность работающих - 4,5 тысяч человек</a:t>
            </a:r>
            <a:endParaRPr sz="17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2742725" y="1490175"/>
            <a:ext cx="5553600" cy="7080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В малом и среднем бизнесе занято 2608 хозяйствующих субъектов</a:t>
            </a:r>
            <a:endParaRPr sz="17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03" name="Google Shape;203;p2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Потребительский рынок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05" name="Google Shape;205;p25"/>
          <p:cNvCxnSpPr/>
          <p:nvPr/>
        </p:nvCxnSpPr>
        <p:spPr>
          <a:xfrm rot="10800000">
            <a:off x="2714225" y="1417650"/>
            <a:ext cx="0" cy="32343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06" name="Google Shape;206;p25"/>
          <p:cNvGraphicFramePr/>
          <p:nvPr>
            <p:extLst>
              <p:ext uri="{D42A27DB-BD31-4B8C-83A1-F6EECF244321}">
                <p14:modId xmlns:p14="http://schemas.microsoft.com/office/powerpoint/2010/main" val="2988333855"/>
              </p:ext>
            </p:extLst>
          </p:nvPr>
        </p:nvGraphicFramePr>
        <p:xfrm>
          <a:off x="2714225" y="1213322"/>
          <a:ext cx="6324000" cy="376413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6324000"/>
              </a:tblGrid>
              <a:tr h="722375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 dirty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 районе осуществляют деятельность 713 объектов розничной торговли, из них продовольственных - 386, непродовольственных - 327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Население направляет 80 % доходов на покупку товаров и оплату услуг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Рост цен на отдельные виды товаров вырос от 4-18%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Оборот розничной торговли составил 5,1 млрд. рублей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 dirty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На территории района находится 11 объектов нестационарной торговли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207" name="Google Shape;20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24" y="1266775"/>
            <a:ext cx="2317725" cy="1877387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208" name="Google Shape;20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600" y="3308450"/>
            <a:ext cx="1613576" cy="1613576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1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03" name="Google Shape;203;p2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Курортно – туристический комплекс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05" name="Google Shape;205;p25"/>
          <p:cNvCxnSpPr/>
          <p:nvPr/>
        </p:nvCxnSpPr>
        <p:spPr>
          <a:xfrm flipV="1">
            <a:off x="2714225" y="943247"/>
            <a:ext cx="0" cy="1785326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06" name="Google Shape;206;p25"/>
          <p:cNvGraphicFramePr/>
          <p:nvPr>
            <p:extLst>
              <p:ext uri="{D42A27DB-BD31-4B8C-83A1-F6EECF244321}">
                <p14:modId xmlns:p14="http://schemas.microsoft.com/office/powerpoint/2010/main" val="2485060918"/>
              </p:ext>
            </p:extLst>
          </p:nvPr>
        </p:nvGraphicFramePr>
        <p:xfrm>
          <a:off x="2714225" y="1395258"/>
          <a:ext cx="6324000" cy="3477794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6324000"/>
              </a:tblGrid>
              <a:tr h="722375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Предприятий </a:t>
                      </a:r>
                      <a:r>
                        <a:rPr lang="ru-RU" sz="1700" b="1" i="0" u="none" strike="noStrike" cap="none" dirty="0" err="1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санаторно</a:t>
                      </a: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 – курортного и туристского комплекса: 55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261989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dirty="0" smtClean="0"/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dirty="0" smtClean="0"/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dirty="0" smtClean="0"/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dirty="0" smtClean="0"/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Строительство автодороги </a:t>
                      </a:r>
                      <a:r>
                        <a:rPr lang="ru-RU" sz="1700" b="1" i="0" u="none" strike="noStrike" cap="none" dirty="0" err="1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с.Черниговское</a:t>
                      </a: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 – пос. Дагомыс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8" name="Picture 2" descr="C:\Users\user\Desktop\1698032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10" y="965192"/>
            <a:ext cx="2500537" cy="1668014"/>
          </a:xfrm>
          <a:prstGeom prst="rect">
            <a:avLst/>
          </a:prstGeom>
          <a:ln>
            <a:noFill/>
          </a:ln>
          <a:effectLst>
            <a:outerShdw blurRad="165100" dist="114300" dir="5100000" algn="tl" rotWithShape="0">
              <a:srgbClr val="C00000">
                <a:alpha val="50000"/>
              </a:srgbClr>
            </a:outerShdw>
          </a:effectLst>
        </p:spPr>
      </p:pic>
      <p:cxnSp>
        <p:nvCxnSpPr>
          <p:cNvPr id="13" name="Google Shape;205;p25"/>
          <p:cNvCxnSpPr/>
          <p:nvPr/>
        </p:nvCxnSpPr>
        <p:spPr>
          <a:xfrm flipV="1">
            <a:off x="2713292" y="3467405"/>
            <a:ext cx="933" cy="1481088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204;p25"/>
          <p:cNvSpPr txBox="1"/>
          <p:nvPr/>
        </p:nvSpPr>
        <p:spPr>
          <a:xfrm>
            <a:off x="261151" y="2647851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Инвестиции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0" y="3173961"/>
            <a:ext cx="2668497" cy="1811829"/>
          </a:xfrm>
          <a:prstGeom prst="rect">
            <a:avLst/>
          </a:prstGeom>
          <a:effectLst>
            <a:outerShdw blurRad="165100" dist="114300" dir="5100000" algn="ctr" rotWithShape="0">
              <a:srgbClr val="C00000">
                <a:alpha val="50000"/>
              </a:srgbClr>
            </a:outerShdw>
          </a:effectLst>
        </p:spPr>
      </p:pic>
      <p:cxnSp>
        <p:nvCxnSpPr>
          <p:cNvPr id="12" name="Google Shape;205;p25"/>
          <p:cNvCxnSpPr/>
          <p:nvPr/>
        </p:nvCxnSpPr>
        <p:spPr>
          <a:xfrm flipV="1">
            <a:off x="2866625" y="3173961"/>
            <a:ext cx="0" cy="1785326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427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1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03" name="Google Shape;203;p2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Сельское хозяйство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206" name="Google Shape;206;p25"/>
          <p:cNvGraphicFramePr/>
          <p:nvPr>
            <p:extLst>
              <p:ext uri="{D42A27DB-BD31-4B8C-83A1-F6EECF244321}">
                <p14:modId xmlns:p14="http://schemas.microsoft.com/office/powerpoint/2010/main" val="1320962804"/>
              </p:ext>
            </p:extLst>
          </p:nvPr>
        </p:nvGraphicFramePr>
        <p:xfrm>
          <a:off x="3226691" y="892393"/>
          <a:ext cx="5827957" cy="370317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5827957"/>
              </a:tblGrid>
              <a:tr h="0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В 2021 году сельхоз производители и граждане ведущие личное подсобное хозяйство получили субсидии на общую сумму более 8 млн. рублей.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8945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dirty="0" smtClean="0"/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dirty="0" smtClean="0"/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dirty="0" smtClean="0"/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dirty="0" smtClean="0"/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174" y="2080750"/>
            <a:ext cx="3899002" cy="291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16" name="Picture 2" descr="Z:\УПРАВЛЕНИЕ ДЕЛАМИ\Хоруженко Александр\Сельское хозяйство\IMG_2059.JPG"/>
          <p:cNvPicPr>
            <a:picLocks noChangeAspect="1" noChangeArrowheads="1"/>
          </p:cNvPicPr>
          <p:nvPr/>
        </p:nvPicPr>
        <p:blipFill>
          <a:blip r:embed="rId6" cstate="print"/>
          <a:srcRect t="11584" r="15268" b="12279"/>
          <a:stretch>
            <a:fillRect/>
          </a:stretch>
        </p:blipFill>
        <p:spPr bwMode="auto">
          <a:xfrm>
            <a:off x="155752" y="1603486"/>
            <a:ext cx="3422949" cy="230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20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03" name="Google Shape;203;p2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Образование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05" name="Google Shape;205;p25"/>
          <p:cNvCxnSpPr/>
          <p:nvPr/>
        </p:nvCxnSpPr>
        <p:spPr>
          <a:xfrm rot="10800000">
            <a:off x="4323564" y="1417650"/>
            <a:ext cx="0" cy="32343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06" name="Google Shape;206;p25"/>
          <p:cNvGraphicFramePr/>
          <p:nvPr>
            <p:extLst>
              <p:ext uri="{D42A27DB-BD31-4B8C-83A1-F6EECF244321}">
                <p14:modId xmlns:p14="http://schemas.microsoft.com/office/powerpoint/2010/main" val="2473632666"/>
              </p:ext>
            </p:extLst>
          </p:nvPr>
        </p:nvGraphicFramePr>
        <p:xfrm>
          <a:off x="4440611" y="1483038"/>
          <a:ext cx="4418096" cy="3175895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4418096"/>
              </a:tblGrid>
              <a:tr h="722375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marR="0" lvl="0" indent="-336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  <a:tabLst/>
                        <a:defRPr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26 – школ </a:t>
                      </a:r>
                    </a:p>
                    <a:p>
                      <a:pPr marL="457200" marR="0" lvl="0" indent="-336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  <a:tabLst/>
                        <a:defRPr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27 - детских садов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6 – учреждений дополнительного образования</a:t>
                      </a: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8" name="Picture 2" descr="C:\Users\АДММОАР\Desktop\Рабочий стол\ФОТО к отчету главы 2014\Образование\Школа №1\DSC_04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4" y="1052718"/>
            <a:ext cx="3354923" cy="222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  <a:extLst/>
        </p:spPr>
      </p:pic>
      <p:pic>
        <p:nvPicPr>
          <p:cNvPr id="9" name="Picture 3" descr="C:\Users\АДММОАР\Desktop\Рабочий стол\ФОТО к отчету главы 2014\Образование\садик №6 нефтегорск\DSC_05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4" y="3404304"/>
            <a:ext cx="2433209" cy="161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4" y="1052718"/>
            <a:ext cx="3966742" cy="222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0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4713750" y="255625"/>
            <a:ext cx="4233900" cy="4632300"/>
          </a:xfrm>
          <a:prstGeom prst="rect">
            <a:avLst/>
          </a:prstGeom>
          <a:effectLst>
            <a:outerShdw blurRad="114300" dist="114300" dir="51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Отчет главы муниципального образования Апшеронский район Олега Германовича Цыпкина                    о результатах своей деятельности и деятельности администрации        за 2021 год</a:t>
            </a:r>
            <a:endParaRPr sz="1500"/>
          </a:p>
        </p:txBody>
      </p:sp>
      <p:cxnSp>
        <p:nvCxnSpPr>
          <p:cNvPr id="62" name="Google Shape;62;p14"/>
          <p:cNvCxnSpPr/>
          <p:nvPr/>
        </p:nvCxnSpPr>
        <p:spPr>
          <a:xfrm flipH="1">
            <a:off x="4568400" y="156750"/>
            <a:ext cx="7200" cy="48300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750" y="398550"/>
            <a:ext cx="4000526" cy="434645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03" name="Google Shape;203;p2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Образование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5" y="1119223"/>
            <a:ext cx="2916011" cy="388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59" y="613316"/>
            <a:ext cx="3542104" cy="265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58" y="2382659"/>
            <a:ext cx="3935760" cy="262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94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03" name="Google Shape;203;p2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Образование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9" y="1672208"/>
            <a:ext cx="4211960" cy="315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01" y="680400"/>
            <a:ext cx="4801097" cy="320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0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03" name="Google Shape;203;p2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29525" y="344495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Спорт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05" name="Google Shape;205;p25"/>
          <p:cNvCxnSpPr/>
          <p:nvPr/>
        </p:nvCxnSpPr>
        <p:spPr>
          <a:xfrm rot="10800000">
            <a:off x="3782245" y="1422434"/>
            <a:ext cx="0" cy="32343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06" name="Google Shape;206;p25"/>
          <p:cNvGraphicFramePr/>
          <p:nvPr>
            <p:extLst>
              <p:ext uri="{D42A27DB-BD31-4B8C-83A1-F6EECF244321}">
                <p14:modId xmlns:p14="http://schemas.microsoft.com/office/powerpoint/2010/main" val="426786345"/>
              </p:ext>
            </p:extLst>
          </p:nvPr>
        </p:nvGraphicFramePr>
        <p:xfrm>
          <a:off x="4030960" y="1493130"/>
          <a:ext cx="4776540" cy="3091246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4776540"/>
              </a:tblGrid>
              <a:tr h="592006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127876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1 – частный тренажерный клуб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  <a:tabLst/>
                        <a:defRPr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более 170 – спортивных сооружения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08838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2 – частных фитнес клуба</a:t>
                      </a: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08838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53 – физкультурно-</a:t>
                      </a:r>
                      <a:r>
                        <a:rPr lang="ru-RU" sz="1700" b="1" i="0" u="none" strike="noStrike" cap="none" dirty="0" err="1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спортивныхклуба</a:t>
                      </a: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541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5" y="928525"/>
            <a:ext cx="2892458" cy="216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9" name="Picture 2" descr="C:\Users\user\Desktop\Физкультура 2019\Слайд 3 воркауты  (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525" y="3199290"/>
            <a:ext cx="2466802" cy="1850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0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03" name="Google Shape;203;p2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29525" y="344495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Спорт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05" name="Google Shape;205;p25"/>
          <p:cNvCxnSpPr/>
          <p:nvPr/>
        </p:nvCxnSpPr>
        <p:spPr>
          <a:xfrm rot="10800000">
            <a:off x="4375647" y="1258390"/>
            <a:ext cx="0" cy="32343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06" name="Google Shape;206;p25"/>
          <p:cNvGraphicFramePr/>
          <p:nvPr>
            <p:extLst>
              <p:ext uri="{D42A27DB-BD31-4B8C-83A1-F6EECF244321}">
                <p14:modId xmlns:p14="http://schemas.microsoft.com/office/powerpoint/2010/main" val="211512750"/>
              </p:ext>
            </p:extLst>
          </p:nvPr>
        </p:nvGraphicFramePr>
        <p:xfrm>
          <a:off x="4367460" y="1539068"/>
          <a:ext cx="4776540" cy="335589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4776540"/>
              </a:tblGrid>
              <a:tr h="592006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483814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В конце 2021 года закончен капитальный ремонт спортивного зала в Апшеронске, по улице Краснознаменной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08838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08838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541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4"/>
          <a:stretch/>
        </p:blipFill>
        <p:spPr>
          <a:xfrm>
            <a:off x="148133" y="913896"/>
            <a:ext cx="3558882" cy="2012184"/>
          </a:xfrm>
          <a:prstGeom prst="rect">
            <a:avLst/>
          </a:prstGeom>
          <a:effectLst>
            <a:outerShdw blurRad="406400" dist="50800" dir="5400000" algn="ctr" rotWithShape="0">
              <a:srgbClr val="C00000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 b="12900"/>
          <a:stretch/>
        </p:blipFill>
        <p:spPr>
          <a:xfrm>
            <a:off x="319757" y="3017977"/>
            <a:ext cx="3915943" cy="2033625"/>
          </a:xfrm>
          <a:prstGeom prst="rect">
            <a:avLst/>
          </a:prstGeom>
          <a:effectLst>
            <a:outerShdw blurRad="406400" dist="50800" dir="5400000" algn="ctr" rotWithShape="0">
              <a:srgbClr val="C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22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8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46302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42" name="Google Shape;242;p28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Google Shape;204;p25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Культура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6" name="Google Shape;206;p25"/>
          <p:cNvGraphicFramePr/>
          <p:nvPr>
            <p:extLst>
              <p:ext uri="{D42A27DB-BD31-4B8C-83A1-F6EECF244321}">
                <p14:modId xmlns:p14="http://schemas.microsoft.com/office/powerpoint/2010/main" val="2252262237"/>
              </p:ext>
            </p:extLst>
          </p:nvPr>
        </p:nvGraphicFramePr>
        <p:xfrm>
          <a:off x="5314574" y="734399"/>
          <a:ext cx="3200319" cy="527289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3200319"/>
              </a:tblGrid>
              <a:tr h="304614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911824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26 – клубов 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28 – библиотек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  <a:tabLst/>
                        <a:defRPr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5 – школ искусств</a:t>
                      </a:r>
                    </a:p>
                    <a:p>
                      <a:pPr marL="457200" marR="0" lvl="0" indent="-336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  <a:tabLst/>
                        <a:defRPr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  <a:tabLst/>
                        <a:defRPr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1 – музей</a:t>
                      </a:r>
                    </a:p>
                    <a:p>
                      <a:pPr marL="457200" marR="0" lvl="0" indent="-336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  <a:tabLst/>
                        <a:defRPr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1 – городской парк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культуры и отдыха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  <a:tabLst/>
                        <a:defRPr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1 – кинотеатр</a:t>
                      </a: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04614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04614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310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cxnSp>
        <p:nvCxnSpPr>
          <p:cNvPr id="7" name="Google Shape;205;p25"/>
          <p:cNvCxnSpPr/>
          <p:nvPr/>
        </p:nvCxnSpPr>
        <p:spPr>
          <a:xfrm flipH="1" flipV="1">
            <a:off x="4675361" y="1060705"/>
            <a:ext cx="14631" cy="3716121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2" descr="C:\Users\user\Desktop\446a0e988b8c645477e85c795266bb70.jpg"/>
          <p:cNvPicPr>
            <a:picLocks noChangeAspect="1" noChangeArrowheads="1"/>
          </p:cNvPicPr>
          <p:nvPr/>
        </p:nvPicPr>
        <p:blipFill>
          <a:blip r:embed="rId5"/>
          <a:srcRect b="19450"/>
          <a:stretch>
            <a:fillRect/>
          </a:stretch>
        </p:blipFill>
        <p:spPr bwMode="auto">
          <a:xfrm>
            <a:off x="229525" y="965100"/>
            <a:ext cx="3407425" cy="205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5" y="3158703"/>
            <a:ext cx="2520990" cy="1890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8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46302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42" name="Google Shape;242;p28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Google Shape;204;p25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Культура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15" y="680400"/>
            <a:ext cx="4283968" cy="3212976"/>
          </a:xfrm>
          <a:prstGeom prst="rect">
            <a:avLst/>
          </a:prstGeom>
          <a:ln>
            <a:noFill/>
          </a:ln>
          <a:effectLst>
            <a:outerShdw blurRad="292100" dist="190500" dir="51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-1899" r="182" b="1899"/>
          <a:stretch/>
        </p:blipFill>
        <p:spPr>
          <a:xfrm>
            <a:off x="277986" y="1062427"/>
            <a:ext cx="4018459" cy="385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8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49" name="Google Shape;249;p29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Google Shape;204;p25"/>
          <p:cNvSpPr txBox="1"/>
          <p:nvPr/>
        </p:nvSpPr>
        <p:spPr>
          <a:xfrm>
            <a:off x="229525" y="36281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Комплексная безопасность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6" name="Google Shape;206;p25"/>
          <p:cNvGraphicFramePr/>
          <p:nvPr>
            <p:extLst>
              <p:ext uri="{D42A27DB-BD31-4B8C-83A1-F6EECF244321}">
                <p14:modId xmlns:p14="http://schemas.microsoft.com/office/powerpoint/2010/main" val="1224293473"/>
              </p:ext>
            </p:extLst>
          </p:nvPr>
        </p:nvGraphicFramePr>
        <p:xfrm>
          <a:off x="4455238" y="1492473"/>
          <a:ext cx="4564402" cy="345933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4564402"/>
              </a:tblGrid>
              <a:tr h="259818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60128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за 2021 год количество камер увеличилось на 36 единиц 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 smtClean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для оповещения населения имеется 156 устройств оповещения.</a:t>
                      </a: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59818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59818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32938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cxnSp>
        <p:nvCxnSpPr>
          <p:cNvPr id="7" name="Google Shape;205;p25"/>
          <p:cNvCxnSpPr/>
          <p:nvPr/>
        </p:nvCxnSpPr>
        <p:spPr>
          <a:xfrm flipH="1" flipV="1">
            <a:off x="4403752" y="1060705"/>
            <a:ext cx="14631" cy="3716121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27440" r="10994" b="12183"/>
          <a:stretch/>
        </p:blipFill>
        <p:spPr>
          <a:xfrm>
            <a:off x="200265" y="899775"/>
            <a:ext cx="3859672" cy="214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9" name="Picture 5" descr="C:\Users\Potap1\Desktop\DSC006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895" y="3155053"/>
            <a:ext cx="2820913" cy="186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0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0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56" name="Google Shape;256;p30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Google Shape;204;p25"/>
          <p:cNvSpPr txBox="1"/>
          <p:nvPr/>
        </p:nvSpPr>
        <p:spPr>
          <a:xfrm>
            <a:off x="229525" y="30792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Общественная деятельность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5" y="855880"/>
            <a:ext cx="3366211" cy="2524658"/>
          </a:xfrm>
          <a:prstGeom prst="rect">
            <a:avLst/>
          </a:prstGeom>
          <a:effectLst>
            <a:outerShdw blurRad="177800" dist="114300" dir="5100000" algn="ctr" rotWithShape="0">
              <a:srgbClr val="C00000">
                <a:alpha val="5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5" y="3490622"/>
            <a:ext cx="2384069" cy="1564738"/>
          </a:xfrm>
          <a:prstGeom prst="rect">
            <a:avLst/>
          </a:prstGeom>
          <a:effectLst>
            <a:outerShdw blurRad="177800" dist="114300" dir="5100000" algn="ctr" rotWithShape="0">
              <a:srgbClr val="C00000">
                <a:alpha val="50000"/>
              </a:srgbClr>
            </a:outerShdw>
          </a:effectLst>
        </p:spPr>
      </p:pic>
      <p:graphicFrame>
        <p:nvGraphicFramePr>
          <p:cNvPr id="8" name="Google Shape;102;p17"/>
          <p:cNvGraphicFramePr/>
          <p:nvPr>
            <p:extLst>
              <p:ext uri="{D42A27DB-BD31-4B8C-83A1-F6EECF244321}">
                <p14:modId xmlns:p14="http://schemas.microsoft.com/office/powerpoint/2010/main" val="2489432778"/>
              </p:ext>
            </p:extLst>
          </p:nvPr>
        </p:nvGraphicFramePr>
        <p:xfrm>
          <a:off x="3752707" y="2170326"/>
          <a:ext cx="5336734" cy="280401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5336734"/>
              </a:tblGrid>
              <a:tr h="549507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Общественное движение района состоит из 43 общественных организаций: политических партий, религиозных организаций, казачьих обществ.</a:t>
                      </a:r>
                      <a:endParaRPr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cxnSp>
        <p:nvCxnSpPr>
          <p:cNvPr id="9" name="Google Shape;88;p16"/>
          <p:cNvCxnSpPr/>
          <p:nvPr/>
        </p:nvCxnSpPr>
        <p:spPr>
          <a:xfrm flipV="1">
            <a:off x="3825261" y="855880"/>
            <a:ext cx="0" cy="4118456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1" cy="512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97" name="Google Shape;97;p17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Обращения граждан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99" name="Google Shape;99;p17"/>
          <p:cNvCxnSpPr/>
          <p:nvPr/>
        </p:nvCxnSpPr>
        <p:spPr>
          <a:xfrm rot="10800000">
            <a:off x="2691425" y="1446150"/>
            <a:ext cx="22800" cy="3205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Google Shape;1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24" y="1483050"/>
            <a:ext cx="2317725" cy="1548172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101" name="Google Shape;1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25" y="3236675"/>
            <a:ext cx="2317725" cy="1544546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graphicFrame>
        <p:nvGraphicFramePr>
          <p:cNvPr id="102" name="Google Shape;102;p17"/>
          <p:cNvGraphicFramePr/>
          <p:nvPr>
            <p:extLst>
              <p:ext uri="{D42A27DB-BD31-4B8C-83A1-F6EECF244321}">
                <p14:modId xmlns:p14="http://schemas.microsoft.com/office/powerpoint/2010/main" val="3051983322"/>
              </p:ext>
            </p:extLst>
          </p:nvPr>
        </p:nvGraphicFramePr>
        <p:xfrm>
          <a:off x="2714225" y="1483038"/>
          <a:ext cx="6324000" cy="3267335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6324000"/>
              </a:tblGrid>
              <a:tr h="722375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 dirty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За 2021 года поступило более 3,5 тысяч обращений граждан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 dirty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 ходе личного приема граждан рассмотрено - 733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По телефону “Горячая линия” принято 113 сообщений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Письменных обращений - 1646, в том числе через “Интернет-приемную” - 250 обращений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605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 dirty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Принято положительных решений - 1610 (46%), на 1890 (54%) - даны подробные объяснения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25" y="1449550"/>
            <a:ext cx="2317725" cy="1450395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86" name="Google Shape;86;p16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Улучшение качества предоставления услуг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8" name="Google Shape;88;p16"/>
          <p:cNvCxnSpPr/>
          <p:nvPr/>
        </p:nvCxnSpPr>
        <p:spPr>
          <a:xfrm rot="10800000">
            <a:off x="2757260" y="1446150"/>
            <a:ext cx="22800" cy="3205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6"/>
          <p:cNvSpPr txBox="1"/>
          <p:nvPr/>
        </p:nvSpPr>
        <p:spPr>
          <a:xfrm>
            <a:off x="2742725" y="1490175"/>
            <a:ext cx="6333300" cy="10482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На базе МФЦ предоставляются 624 услуги, в том числе: государственных - 58, региональных - 180, муниципальных - 386 услуг</a:t>
            </a:r>
            <a:endParaRPr sz="17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2742725" y="2571750"/>
            <a:ext cx="6333300" cy="7473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В 2021 году МФЦ оказано 84165 государственных и муниципальных услуг</a:t>
            </a:r>
            <a:endParaRPr sz="17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178100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Бюджет. Доходная часть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10" name="Google Shape;110;p18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1" name="Google Shape;111;p18" title="Points scored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78100" y="1719050"/>
            <a:ext cx="3786699" cy="25847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2" name="Google Shape;112;p18"/>
          <p:cNvGraphicFramePr/>
          <p:nvPr/>
        </p:nvGraphicFramePr>
        <p:xfrm>
          <a:off x="3964800" y="1759113"/>
          <a:ext cx="4961900" cy="332220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644925"/>
                <a:gridCol w="4316975"/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Доходная часть консолидированного бюджета - 2364,9 млн. рублей</a:t>
                      </a:r>
                      <a:endParaRPr sz="17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Поступление собственных доходов - 1567,6  млн. рублей</a:t>
                      </a:r>
                      <a:endParaRPr sz="17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Дополнительное поступление по результатам работы по мобилизации доходов - 5,9 млн. рублей</a:t>
                      </a:r>
                      <a:endParaRPr sz="17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Экономия по результатам конкурсных процедур - 30,1 млн. рублей</a:t>
                      </a:r>
                      <a:endParaRPr sz="17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13" name="Google Shape;113;p18"/>
          <p:cNvSpPr/>
          <p:nvPr/>
        </p:nvSpPr>
        <p:spPr>
          <a:xfrm>
            <a:off x="4207650" y="2016100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4207650" y="2724300"/>
            <a:ext cx="180000" cy="1800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4207650" y="3581888"/>
            <a:ext cx="180000" cy="1800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4207650" y="4385625"/>
            <a:ext cx="180000" cy="180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1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63" name="Google Shape;263;p31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Google Shape;87;p16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Задачи на 2022 год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" y="1718379"/>
            <a:ext cx="8712403" cy="2198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Основные направления деятельности администрации муниципального образования в 2022 году</a:t>
            </a:r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:</a:t>
            </a:r>
          </a:p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-</a:t>
            </a:r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 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решение социальных проблем, создание комфортной городской среды, продвижение рекреационного потенциала и туристских возможностей района, реализация мероприятий, направленных на привлечение инвестиций и развитие предпринимательства, обеспечение наполняемости бюджета и повышение эффективности бюджетных расходов.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1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63" name="Google Shape;263;p31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Google Shape;87;p16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Задачи на 2022 год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" y="1981727"/>
            <a:ext cx="8712403" cy="1596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Проведена экспертиза следующих проектов (готовые):</a:t>
            </a:r>
          </a:p>
          <a:p>
            <a:pPr lvl="0" indent="467995" algn="just">
              <a:lnSpc>
                <a:spcPct val="115000"/>
              </a:lnSpc>
            </a:pPr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- Зал 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единоборств;</a:t>
            </a:r>
          </a:p>
          <a:p>
            <a:pPr lvl="0" indent="467995" algn="just">
              <a:lnSpc>
                <a:spcPct val="115000"/>
              </a:lnSpc>
            </a:pPr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- Спортзал 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СШ №11;</a:t>
            </a:r>
          </a:p>
          <a:p>
            <a:pPr lvl="0" indent="467995" algn="just">
              <a:lnSpc>
                <a:spcPct val="115000"/>
              </a:lnSpc>
            </a:pPr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- Спортзал 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СШ №13;</a:t>
            </a:r>
          </a:p>
          <a:p>
            <a:pPr lvl="0" indent="467995" algn="just">
              <a:lnSpc>
                <a:spcPct val="115000"/>
              </a:lnSpc>
            </a:pPr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- Входная 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группа «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Гуамское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 ущелье».</a:t>
            </a:r>
          </a:p>
        </p:txBody>
      </p:sp>
    </p:spTree>
    <p:extLst>
      <p:ext uri="{BB962C8B-B14F-4D97-AF65-F5344CB8AC3E}">
        <p14:creationId xmlns:p14="http://schemas.microsoft.com/office/powerpoint/2010/main" val="18619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1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63" name="Google Shape;263;p31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Google Shape;87;p16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Задачи на 2022 год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374" y="1462899"/>
            <a:ext cx="8712403" cy="31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На 2022 год запланировано проектирование (ПСД) следующих объектов</a:t>
            </a:r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:</a:t>
            </a:r>
          </a:p>
          <a:p>
            <a:pPr indent="467995" algn="just">
              <a:lnSpc>
                <a:spcPct val="115000"/>
              </a:lnSpc>
            </a:pPr>
            <a:endParaRPr lang="ru-RU" sz="1700" b="1" dirty="0">
              <a:solidFill>
                <a:srgbClr val="990000"/>
              </a:solidFill>
              <a:latin typeface="Raleway"/>
              <a:ea typeface="Raleway"/>
              <a:cs typeface="Raleway"/>
            </a:endParaRPr>
          </a:p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1) Реконструкция нежилого здания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г.Хадыженск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,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ул.Ленина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, 57 (Нефтяной техникум);</a:t>
            </a:r>
          </a:p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2) Строительство детского сада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ст.Тверская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;</a:t>
            </a:r>
          </a:p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3) Строительство детского сада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г.Апшеронск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;</a:t>
            </a:r>
          </a:p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4) Строительство малобюджетного спортзала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пос.Новые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 Поляны;</a:t>
            </a:r>
          </a:p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5) Строительство здания Дома культуры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ст.Кабардинская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;</a:t>
            </a:r>
          </a:p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 </a:t>
            </a:r>
          </a:p>
          <a:p>
            <a:pPr indent="467995" algn="just">
              <a:lnSpc>
                <a:spcPct val="115000"/>
              </a:lnSpc>
            </a:pP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Строительство детского сада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ст.Кубанская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 на 95 мест.</a:t>
            </a:r>
          </a:p>
        </p:txBody>
      </p:sp>
    </p:spTree>
    <p:extLst>
      <p:ext uri="{BB962C8B-B14F-4D97-AF65-F5344CB8AC3E}">
        <p14:creationId xmlns:p14="http://schemas.microsoft.com/office/powerpoint/2010/main" val="5344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1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51206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63" name="Google Shape;263;p31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Google Shape;87;p16"/>
          <p:cNvSpPr txBox="1"/>
          <p:nvPr/>
        </p:nvSpPr>
        <p:spPr>
          <a:xfrm>
            <a:off x="22952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Задачи на 2022 год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681" y="2055429"/>
            <a:ext cx="871240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В рамках регионального проекта «Формирование комфортной городской среды» национального проекта «Жилье и городская среда»:</a:t>
            </a:r>
          </a:p>
          <a:p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 </a:t>
            </a:r>
          </a:p>
          <a:p>
            <a:pPr lvl="0"/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- Бульвар 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по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ул.Ленина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г.Апшеронск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 (более 43 млн. руб</a:t>
            </a:r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.);</a:t>
            </a:r>
          </a:p>
          <a:p>
            <a:pPr lvl="0"/>
            <a:endParaRPr lang="ru-RU" sz="1700" b="1" dirty="0">
              <a:solidFill>
                <a:srgbClr val="990000"/>
              </a:solidFill>
              <a:latin typeface="Raleway"/>
              <a:ea typeface="Raleway"/>
              <a:cs typeface="Raleway"/>
            </a:endParaRPr>
          </a:p>
          <a:p>
            <a:pPr lvl="0"/>
            <a:r>
              <a:rPr lang="ru-RU" sz="17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- Парк 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«Майская горка» </a:t>
            </a:r>
            <a:r>
              <a:rPr lang="ru-RU" sz="1700" b="1" dirty="0" err="1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г.Хадыженск</a:t>
            </a:r>
            <a:r>
              <a:rPr lang="ru-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</a:rPr>
              <a:t> 9более 45 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256148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756200"/>
            <a:ext cx="8520600" cy="2052600"/>
          </a:xfrm>
          <a:prstGeom prst="rect">
            <a:avLst/>
          </a:prstGeom>
          <a:effectLst>
            <a:outerShdw blurRad="114300" dist="114300" dir="51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78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Открытая сессия Совета муниципального образования Апшеронский район</a:t>
            </a:r>
            <a:endParaRPr sz="378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030950"/>
            <a:ext cx="8520600" cy="792600"/>
          </a:xfrm>
          <a:prstGeom prst="rect">
            <a:avLst/>
          </a:prstGeom>
          <a:effectLst>
            <a:outerShdw blurRad="114300" dist="114300" dir="51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город Апшеронск, 2022 год</a:t>
            </a:r>
            <a:endParaRPr sz="18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906075" y="219200"/>
            <a:ext cx="1331850" cy="1665224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79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2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70" name="Google Shape;270;p32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3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77" name="Google Shape;277;p33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4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84" name="Google Shape;284;p34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5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91" name="Google Shape;291;p35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6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98" name="Google Shape;298;p36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35" name="Google Shape;135;p20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265150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Бюджет. Расходная часть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7" name="Google Shape;137;p20" title="Points scored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78100" y="1719050"/>
            <a:ext cx="3786699" cy="2526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8" name="Google Shape;138;p20"/>
          <p:cNvGraphicFramePr/>
          <p:nvPr/>
        </p:nvGraphicFramePr>
        <p:xfrm>
          <a:off x="3562300" y="965088"/>
          <a:ext cx="5321650" cy="390120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402500"/>
                <a:gridCol w="4919150"/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Образование - 1169,4 млн. рублей</a:t>
                      </a:r>
                      <a:endParaRPr sz="16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Культура - 156,0  млн. рублей</a:t>
                      </a:r>
                      <a:endParaRPr sz="16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Физическая культура и спорт - 53,8 млн. рублей</a:t>
                      </a:r>
                      <a:endParaRPr sz="16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 dirty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ЖКХ - 227,7 млн. рублей</a:t>
                      </a:r>
                      <a:endParaRPr sz="1600" b="1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Социальная политика - 183,7 млн. рублей</a:t>
                      </a:r>
                      <a:endParaRPr sz="16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Национальная экономика - 172,2 мл. рублей</a:t>
                      </a:r>
                      <a:endParaRPr sz="16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Общегосударственные вопросы - 269,7 млн. рублей</a:t>
                      </a:r>
                      <a:endParaRPr sz="16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Прочее - 45,7 млн. рублей</a:t>
                      </a:r>
                      <a:endParaRPr sz="1600" b="1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39" name="Google Shape;139;p20"/>
          <p:cNvSpPr/>
          <p:nvPr/>
        </p:nvSpPr>
        <p:spPr>
          <a:xfrm>
            <a:off x="3685075" y="1100313"/>
            <a:ext cx="180000" cy="1800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0"/>
          <p:cNvSpPr/>
          <p:nvPr/>
        </p:nvSpPr>
        <p:spPr>
          <a:xfrm>
            <a:off x="3685075" y="1523925"/>
            <a:ext cx="180000" cy="1800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0"/>
          <p:cNvSpPr/>
          <p:nvPr/>
        </p:nvSpPr>
        <p:spPr>
          <a:xfrm>
            <a:off x="3685075" y="1947525"/>
            <a:ext cx="180000" cy="1800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/>
          <p:nvPr/>
        </p:nvSpPr>
        <p:spPr>
          <a:xfrm>
            <a:off x="3685075" y="2621738"/>
            <a:ext cx="180000" cy="1800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0"/>
          <p:cNvSpPr/>
          <p:nvPr/>
        </p:nvSpPr>
        <p:spPr>
          <a:xfrm>
            <a:off x="3685075" y="3054413"/>
            <a:ext cx="180000" cy="1800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0"/>
          <p:cNvSpPr/>
          <p:nvPr/>
        </p:nvSpPr>
        <p:spPr>
          <a:xfrm>
            <a:off x="3685075" y="3457288"/>
            <a:ext cx="180000" cy="1800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/>
          <p:nvPr/>
        </p:nvSpPr>
        <p:spPr>
          <a:xfrm>
            <a:off x="3685075" y="3941175"/>
            <a:ext cx="180000" cy="1800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0"/>
          <p:cNvSpPr/>
          <p:nvPr/>
        </p:nvSpPr>
        <p:spPr>
          <a:xfrm>
            <a:off x="3685075" y="4584900"/>
            <a:ext cx="180000" cy="1800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7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9144001" cy="514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305" name="Google Shape;305;p37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8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312" name="Google Shape;312;p38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9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9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319" name="Google Shape;319;p39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0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0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326" name="Google Shape;326;p40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23" name="Google Shape;123;p19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227275" y="395700"/>
            <a:ext cx="7407300" cy="5694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Бюджет. Доходная часть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2742725" y="1657370"/>
            <a:ext cx="6333300" cy="10482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В консолидированный бюджет района от аренды муниципального имущества, аренды и продажи земельных участков поступило 130 млн. рублей</a:t>
            </a:r>
            <a:endParaRPr sz="17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2742725" y="3257960"/>
            <a:ext cx="6333300" cy="7473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Неналоговых доходов – 65 млн. рублей, плановые назначения исполнены на 136%.</a:t>
            </a:r>
            <a:endParaRPr sz="17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227263" y="2049338"/>
            <a:ext cx="2322250" cy="1548176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cxnSp>
        <p:nvCxnSpPr>
          <p:cNvPr id="128" name="Google Shape;128;p19"/>
          <p:cNvCxnSpPr/>
          <p:nvPr/>
        </p:nvCxnSpPr>
        <p:spPr>
          <a:xfrm rot="10800000">
            <a:off x="2763785" y="1446150"/>
            <a:ext cx="22800" cy="3205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53" name="Google Shape;153;p21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229525" y="395700"/>
            <a:ext cx="8732400" cy="954300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Национальные проекты. Формирование комфортной городской среды</a:t>
            </a:r>
            <a:endParaRPr sz="25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55" name="Google Shape;155;p21"/>
          <p:cNvCxnSpPr/>
          <p:nvPr/>
        </p:nvCxnSpPr>
        <p:spPr>
          <a:xfrm rot="10800000">
            <a:off x="2796678" y="1446150"/>
            <a:ext cx="22800" cy="3205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6" name="Google Shape;15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25" y="1446150"/>
            <a:ext cx="2317724" cy="1738269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157" name="Google Shape;15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25" y="3373350"/>
            <a:ext cx="2317724" cy="1581825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158" name="Google Shape;158;p21"/>
          <p:cNvSpPr txBox="1"/>
          <p:nvPr/>
        </p:nvSpPr>
        <p:spPr>
          <a:xfrm>
            <a:off x="2714225" y="2528801"/>
            <a:ext cx="6368700" cy="969600"/>
          </a:xfrm>
          <a:prstGeom prst="rect">
            <a:avLst/>
          </a:prstGeom>
          <a:noFill/>
          <a:ln>
            <a:noFill/>
          </a:ln>
          <a:effectLst>
            <a:outerShdw blurRad="171450" dist="762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700"/>
              <a:buFont typeface="Raleway"/>
              <a:buChar char="●"/>
            </a:pPr>
            <a:r>
              <a:rPr lang="ru" sz="17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Благоустройство внутридомовой территории по адресу: город Апшеронск, переулок Привокзальный, дом 6 - на сумму более 9 млн. рублей</a:t>
            </a:r>
            <a:endParaRPr sz="17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15" name="Google Shape;215;p26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229525" y="395700"/>
            <a:ext cx="8000100" cy="569356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Социальная сфера. 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17" name="Google Shape;217;p26"/>
          <p:cNvCxnSpPr/>
          <p:nvPr/>
        </p:nvCxnSpPr>
        <p:spPr>
          <a:xfrm rot="10800000">
            <a:off x="3247149" y="1445975"/>
            <a:ext cx="16200" cy="3511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8" name="Google Shape;21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25" y="1446050"/>
            <a:ext cx="1266374" cy="1688493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4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219" name="Google Shape;21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8275" y="1446050"/>
            <a:ext cx="1266374" cy="1688494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4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220" name="Google Shape;22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25" y="3264075"/>
            <a:ext cx="1266374" cy="1688493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5400000" algn="bl" rotWithShape="0">
              <a:srgbClr val="990000">
                <a:alpha val="50000"/>
              </a:srgbClr>
            </a:outerShdw>
          </a:effectLst>
        </p:spPr>
      </p:pic>
      <p:pic>
        <p:nvPicPr>
          <p:cNvPr id="221" name="Google Shape;22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8273" y="3264075"/>
            <a:ext cx="1266374" cy="1688512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14300" dir="4800000" algn="bl" rotWithShape="0">
              <a:srgbClr val="990000">
                <a:alpha val="50000"/>
              </a:srgbClr>
            </a:outerShdw>
          </a:effectLst>
        </p:spPr>
      </p:pic>
      <p:graphicFrame>
        <p:nvGraphicFramePr>
          <p:cNvPr id="222" name="Google Shape;222;p26"/>
          <p:cNvGraphicFramePr/>
          <p:nvPr>
            <p:extLst>
              <p:ext uri="{D42A27DB-BD31-4B8C-83A1-F6EECF244321}">
                <p14:modId xmlns:p14="http://schemas.microsoft.com/office/powerpoint/2010/main" val="3501664250"/>
              </p:ext>
            </p:extLst>
          </p:nvPr>
        </p:nvGraphicFramePr>
        <p:xfrm>
          <a:off x="3221425" y="2309231"/>
          <a:ext cx="5781075" cy="1682515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5781075"/>
              </a:tblGrid>
              <a:tr h="722425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 dirty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 районе 232 детей-сирот и детей, оставшихся без попечения родителей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0100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" sz="1700" b="1" dirty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 рамках краевой программы “Дети Кубани” приобретены 35 жилых помещений для детей-сирот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15" name="Google Shape;215;p26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229525" y="395700"/>
            <a:ext cx="8000100" cy="569356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Дорожное хозяйство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17" name="Google Shape;217;p26"/>
          <p:cNvCxnSpPr/>
          <p:nvPr/>
        </p:nvCxnSpPr>
        <p:spPr>
          <a:xfrm flipH="1" flipV="1">
            <a:off x="4501655" y="1128970"/>
            <a:ext cx="4509" cy="3743586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22" name="Google Shape;222;p26"/>
          <p:cNvGraphicFramePr/>
          <p:nvPr>
            <p:extLst>
              <p:ext uri="{D42A27DB-BD31-4B8C-83A1-F6EECF244321}">
                <p14:modId xmlns:p14="http://schemas.microsoft.com/office/powerpoint/2010/main" val="3130122447"/>
              </p:ext>
            </p:extLst>
          </p:nvPr>
        </p:nvGraphicFramePr>
        <p:xfrm>
          <a:off x="4368130" y="1949684"/>
          <a:ext cx="4673457" cy="243833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4673457"/>
              </a:tblGrid>
              <a:tr h="722425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В рамках краевой программы, за счет средств дорожных фондов района и резервного фонда муниципального образования были отремонтированы дороги, тротуары на сумму более 72 млн. рублей.</a:t>
                      </a:r>
                      <a:endParaRPr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0100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6654" t="24486" r="26707" b="20758"/>
          <a:stretch/>
        </p:blipFill>
        <p:spPr>
          <a:xfrm>
            <a:off x="164460" y="1128970"/>
            <a:ext cx="3288313" cy="2171528"/>
          </a:xfrm>
          <a:prstGeom prst="rect">
            <a:avLst/>
          </a:prstGeom>
          <a:effectLst>
            <a:outerShdw blurRad="165100" dist="101600" dir="4800000" algn="ctr" rotWithShape="0">
              <a:srgbClr val="C00000">
                <a:alpha val="5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6333" t="13108" r="16466" b="8243"/>
          <a:stretch/>
        </p:blipFill>
        <p:spPr>
          <a:xfrm>
            <a:off x="1063664" y="2868188"/>
            <a:ext cx="3222392" cy="2121408"/>
          </a:xfrm>
          <a:prstGeom prst="rect">
            <a:avLst/>
          </a:prstGeom>
          <a:effectLst>
            <a:outerShdw blurRad="63500" dist="114300" dir="4200000" algn="ctr" rotWithShape="0">
              <a:srgbClr val="C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5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964801" y="57000"/>
            <a:ext cx="270901" cy="338698"/>
          </a:xfrm>
          <a:prstGeom prst="rect">
            <a:avLst/>
          </a:prstGeom>
          <a:noFill/>
          <a:ln>
            <a:noFill/>
          </a:ln>
          <a:effectLst>
            <a:outerShdw blurRad="114300" dist="47625" dir="5100000" algn="bl" rotWithShape="0">
              <a:srgbClr val="990000">
                <a:alpha val="50000"/>
              </a:srgbClr>
            </a:outerShdw>
          </a:effectLst>
        </p:spPr>
      </p:pic>
      <p:sp>
        <p:nvSpPr>
          <p:cNvPr id="215" name="Google Shape;215;p26"/>
          <p:cNvSpPr txBox="1"/>
          <p:nvPr/>
        </p:nvSpPr>
        <p:spPr>
          <a:xfrm>
            <a:off x="4235700" y="57000"/>
            <a:ext cx="4908300" cy="338700"/>
          </a:xfrm>
          <a:prstGeom prst="rect">
            <a:avLst/>
          </a:prstGeom>
          <a:noFill/>
          <a:ln>
            <a:noFill/>
          </a:ln>
          <a:effectLst>
            <a:outerShdw blurRad="114300" dist="381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— Администрация муниципального образования Апшеронский район —</a:t>
            </a:r>
            <a:endParaRPr sz="1000" b="1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229525" y="395700"/>
            <a:ext cx="8000100" cy="569356"/>
          </a:xfrm>
          <a:prstGeom prst="rect">
            <a:avLst/>
          </a:prstGeom>
          <a:noFill/>
          <a:ln>
            <a:noFill/>
          </a:ln>
          <a:effectLst>
            <a:outerShdw blurRad="114300" dist="114300" dir="5100000" algn="bl" rotWithShape="0">
              <a:srgbClr val="99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990000"/>
                </a:solidFill>
                <a:latin typeface="Raleway"/>
                <a:ea typeface="Raleway"/>
                <a:cs typeface="Raleway"/>
                <a:sym typeface="Raleway"/>
              </a:rPr>
              <a:t>Газоснабжение</a:t>
            </a:r>
            <a:endParaRPr sz="2500" b="1" dirty="0">
              <a:solidFill>
                <a:srgbClr val="99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17" name="Google Shape;217;p26"/>
          <p:cNvCxnSpPr/>
          <p:nvPr/>
        </p:nvCxnSpPr>
        <p:spPr>
          <a:xfrm flipH="1" flipV="1">
            <a:off x="4179312" y="1128970"/>
            <a:ext cx="4509" cy="3743586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22" name="Google Shape;222;p26"/>
          <p:cNvGraphicFramePr/>
          <p:nvPr>
            <p:extLst>
              <p:ext uri="{D42A27DB-BD31-4B8C-83A1-F6EECF244321}">
                <p14:modId xmlns:p14="http://schemas.microsoft.com/office/powerpoint/2010/main" val="4117759119"/>
              </p:ext>
            </p:extLst>
          </p:nvPr>
        </p:nvGraphicFramePr>
        <p:xfrm>
          <a:off x="4368130" y="1292265"/>
          <a:ext cx="4673457" cy="3992810"/>
        </p:xfrm>
        <a:graphic>
          <a:graphicData uri="http://schemas.openxmlformats.org/drawingml/2006/table">
            <a:tbl>
              <a:tblPr>
                <a:noFill/>
                <a:tableStyleId>{DFD4ED01-9AC1-4788-840B-DCC2F1D993DB}</a:tableStyleId>
              </a:tblPr>
              <a:tblGrid>
                <a:gridCol w="4673457"/>
              </a:tblGrid>
              <a:tr h="722425"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В целях газификации населенных пунктов района за счет средств краевого бюджета и бюджетов поселений построены объекты: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- сети газораспределения в с. Черниговское; 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	- распределительный газопровод низкого давления в ст. Нефтяной;</a:t>
                      </a: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r>
                        <a:rPr lang="ru-RU" sz="1700" b="1" i="0" u="none" strike="noStrike" cap="none" dirty="0" smtClean="0">
                          <a:solidFill>
                            <a:srgbClr val="99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	-распределительный газопровод низкого давления ПРГ в х. Подольский.</a:t>
                      </a:r>
                      <a:endParaRPr lang="ru-RU" sz="1700" b="1" i="0" u="none" strike="noStrike" cap="none" dirty="0">
                        <a:solidFill>
                          <a:srgbClr val="990000"/>
                        </a:solidFill>
                        <a:latin typeface="Raleway"/>
                        <a:ea typeface="Raleway"/>
                        <a:cs typeface="Raleway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01000">
                <a:tc>
                  <a:txBody>
                    <a:bodyPr/>
                    <a:lstStyle/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700"/>
                        <a:buFont typeface="Raleway"/>
                        <a:buChar char="●"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0" name="Picture 2" descr="Z:\УПРАВЛЕНИЕ ДЕЛАМИ\Хоруженко Александр\новополянское\IMG-20180301-WA00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934" y="2550719"/>
            <a:ext cx="3323475" cy="249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  <p:pic>
        <p:nvPicPr>
          <p:cNvPr id="11" name="Picture 2" descr="Z:\УПРАВЛЕНИЕ ДЕЛАМИ\Хоруженко Александр\новополянское\IMG-20180301-WA00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306" y="1128104"/>
            <a:ext cx="2297521" cy="172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3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1277</Words>
  <Application>Microsoft Office PowerPoint</Application>
  <PresentationFormat>Экран (16:9)</PresentationFormat>
  <Paragraphs>184</Paragraphs>
  <Slides>43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Arial</vt:lpstr>
      <vt:lpstr>Raleway</vt:lpstr>
      <vt:lpstr>Simple Light</vt:lpstr>
      <vt:lpstr>Итоги работы за 2021 год и ближайшие перспективы развития Апшеронского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Открытая сессия Совета муниципального образования Апшеронский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Открытая сессия Совета муниципального образования Апшеронский район</dc:title>
  <cp:lastModifiedBy>user</cp:lastModifiedBy>
  <cp:revision>28</cp:revision>
  <dcterms:modified xsi:type="dcterms:W3CDTF">2022-03-30T14:59:55Z</dcterms:modified>
</cp:coreProperties>
</file>